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65" r:id="rId3"/>
    <p:sldId id="266" r:id="rId4"/>
    <p:sldId id="267" r:id="rId5"/>
    <p:sldId id="272" r:id="rId6"/>
    <p:sldId id="261" r:id="rId7"/>
    <p:sldId id="271" r:id="rId8"/>
    <p:sldId id="262" r:id="rId9"/>
    <p:sldId id="276" r:id="rId10"/>
    <p:sldId id="260" r:id="rId11"/>
    <p:sldId id="259" r:id="rId12"/>
    <p:sldId id="268" r:id="rId13"/>
    <p:sldId id="269" r:id="rId14"/>
    <p:sldId id="277" r:id="rId15"/>
    <p:sldId id="270" r:id="rId16"/>
    <p:sldId id="278" r:id="rId17"/>
    <p:sldId id="273" r:id="rId18"/>
    <p:sldId id="274" r:id="rId19"/>
    <p:sldId id="279" r:id="rId20"/>
    <p:sldId id="275" r:id="rId21"/>
    <p:sldId id="263" r:id="rId22"/>
    <p:sldId id="264"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1224">
          <p15:clr>
            <a:srgbClr val="A4A3A4"/>
          </p15:clr>
        </p15:guide>
        <p15:guide id="3" orient="horz" pos="3888">
          <p15:clr>
            <a:srgbClr val="A4A3A4"/>
          </p15:clr>
        </p15:guide>
        <p15:guide id="4" pos="410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muXWA08DaxH658KF9sadERmbc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788" autoAdjust="0"/>
  </p:normalViewPr>
  <p:slideViewPr>
    <p:cSldViewPr snapToGrid="0">
      <p:cViewPr varScale="1">
        <p:scale>
          <a:sx n="80" d="100"/>
          <a:sy n="80" d="100"/>
        </p:scale>
        <p:origin x="1546" y="62"/>
      </p:cViewPr>
      <p:guideLst>
        <p:guide orient="horz" pos="2160"/>
        <p:guide pos="1224"/>
        <p:guide orient="horz" pos="3888"/>
        <p:guide pos="4104"/>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09.10.2023</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09.10.2023</a:t>
            </a:fld>
            <a:endParaRPr lang="cs-CZ"/>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
          <p:cNvCxnSpPr/>
          <p:nvPr/>
        </p:nvCxnSpPr>
        <p:spPr>
          <a:xfrm>
            <a:off x="475488" y="895393"/>
            <a:ext cx="8211312" cy="0"/>
          </a:xfrm>
          <a:prstGeom prst="straightConnector1">
            <a:avLst/>
          </a:prstGeom>
          <a:noFill/>
          <a:ln w="57150" cap="flat" cmpd="sng">
            <a:solidFill>
              <a:srgbClr val="0070C0"/>
            </a:solidFill>
            <a:prstDash val="solid"/>
            <a:miter lim="800000"/>
            <a:headEnd type="none" w="sm" len="sm"/>
            <a:tailEnd type="none" w="sm" len="sm"/>
          </a:ln>
        </p:spPr>
      </p:cxnSp>
      <p:cxnSp>
        <p:nvCxnSpPr>
          <p:cNvPr id="20" name="Google Shape;20;p6"/>
          <p:cNvCxnSpPr/>
          <p:nvPr/>
        </p:nvCxnSpPr>
        <p:spPr>
          <a:xfrm>
            <a:off x="475488" y="6143775"/>
            <a:ext cx="8211312" cy="0"/>
          </a:xfrm>
          <a:prstGeom prst="straightConnector1">
            <a:avLst/>
          </a:prstGeom>
          <a:noFill/>
          <a:ln w="57150" cap="flat" cmpd="sng">
            <a:solidFill>
              <a:srgbClr val="0070C0"/>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rot="5400000">
            <a:off x="4623594" y="2285207"/>
            <a:ext cx="5811838" cy="1971675"/>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6"/>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57200" y="535377"/>
            <a:ext cx="8229600" cy="27813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7"/>
          <p:cNvSpPr txBox="1">
            <a:spLocks noGrp="1"/>
          </p:cNvSpPr>
          <p:nvPr>
            <p:ph type="body" idx="1"/>
          </p:nvPr>
        </p:nvSpPr>
        <p:spPr>
          <a:xfrm>
            <a:off x="432262" y="1855694"/>
            <a:ext cx="8279476" cy="3953435"/>
          </a:xfrm>
          <a:prstGeom prst="rect">
            <a:avLst/>
          </a:prstGeom>
          <a:noFill/>
          <a:ln>
            <a:noFill/>
          </a:ln>
        </p:spPr>
        <p:txBody>
          <a:bodyPr spcFirstLastPara="1" wrap="square" lIns="91425" tIns="45700" rIns="91425" bIns="45700" anchor="t" anchorCtr="0">
            <a:noAutofit/>
          </a:bodyPr>
          <a:lstStyle>
            <a:lvl1pPr marL="457200" marR="0" lvl="0" indent="-295846" algn="l" rtl="0">
              <a:lnSpc>
                <a:spcPct val="90000"/>
              </a:lnSpc>
              <a:spcBef>
                <a:spcPts val="1000"/>
              </a:spcBef>
              <a:spcAft>
                <a:spcPts val="0"/>
              </a:spcAft>
              <a:buClr>
                <a:schemeClr val="dk2"/>
              </a:buClr>
              <a:buSzPts val="1059"/>
              <a:buFont typeface="Arial"/>
              <a:buChar char="•"/>
              <a:defRPr sz="1059" b="0" i="0" u="none" strike="noStrike" cap="none">
                <a:solidFill>
                  <a:schemeClr val="dk2"/>
                </a:solidFill>
                <a:latin typeface="Arial"/>
                <a:ea typeface="Arial"/>
                <a:cs typeface="Arial"/>
                <a:sym typeface="Arial"/>
              </a:defRPr>
            </a:lvl1pPr>
            <a:lvl2pPr marL="914400" marR="0" lvl="1" indent="-295846" algn="l" rtl="0">
              <a:lnSpc>
                <a:spcPct val="90000"/>
              </a:lnSpc>
              <a:spcBef>
                <a:spcPts val="500"/>
              </a:spcBef>
              <a:spcAft>
                <a:spcPts val="0"/>
              </a:spcAft>
              <a:buClr>
                <a:schemeClr val="dk2"/>
              </a:buClr>
              <a:buSzPts val="1059"/>
              <a:buFont typeface="Arial"/>
              <a:buChar char="•"/>
              <a:defRPr sz="1059" b="0" i="0" u="none" strike="noStrike" cap="none">
                <a:solidFill>
                  <a:schemeClr val="dk2"/>
                </a:solidFill>
                <a:latin typeface="Arial"/>
                <a:ea typeface="Arial"/>
                <a:cs typeface="Arial"/>
                <a:sym typeface="Arial"/>
              </a:defRPr>
            </a:lvl2pPr>
            <a:lvl3pPr marL="1371600" marR="0" lvl="2" indent="-295846" algn="l" rtl="0">
              <a:lnSpc>
                <a:spcPct val="90000"/>
              </a:lnSpc>
              <a:spcBef>
                <a:spcPts val="500"/>
              </a:spcBef>
              <a:spcAft>
                <a:spcPts val="0"/>
              </a:spcAft>
              <a:buClr>
                <a:schemeClr val="dk2"/>
              </a:buClr>
              <a:buSzPts val="1059"/>
              <a:buFont typeface="Arial"/>
              <a:buChar char="•"/>
              <a:defRPr sz="1059" b="0" i="0" u="none" strike="noStrike" cap="none">
                <a:solidFill>
                  <a:schemeClr val="dk2"/>
                </a:solidFill>
                <a:latin typeface="Arial"/>
                <a:ea typeface="Arial"/>
                <a:cs typeface="Arial"/>
                <a:sym typeface="Arial"/>
              </a:defRPr>
            </a:lvl3pPr>
            <a:lvl4pPr marL="1828800" marR="0" lvl="3" indent="-295846" algn="l" rtl="0">
              <a:lnSpc>
                <a:spcPct val="90000"/>
              </a:lnSpc>
              <a:spcBef>
                <a:spcPts val="500"/>
              </a:spcBef>
              <a:spcAft>
                <a:spcPts val="0"/>
              </a:spcAft>
              <a:buClr>
                <a:schemeClr val="dk2"/>
              </a:buClr>
              <a:buSzPts val="1059"/>
              <a:buFont typeface="Arial"/>
              <a:buChar char="•"/>
              <a:defRPr sz="1059" b="0" i="0" u="none" strike="noStrike" cap="none">
                <a:solidFill>
                  <a:schemeClr val="dk2"/>
                </a:solidFill>
                <a:latin typeface="Arial"/>
                <a:ea typeface="Arial"/>
                <a:cs typeface="Arial"/>
                <a:sym typeface="Arial"/>
              </a:defRPr>
            </a:lvl4pPr>
            <a:lvl5pPr marL="2286000" marR="0" lvl="4" indent="-295846" algn="l" rtl="0">
              <a:lnSpc>
                <a:spcPct val="90000"/>
              </a:lnSpc>
              <a:spcBef>
                <a:spcPts val="500"/>
              </a:spcBef>
              <a:spcAft>
                <a:spcPts val="0"/>
              </a:spcAft>
              <a:buClr>
                <a:schemeClr val="dk2"/>
              </a:buClr>
              <a:buSzPts val="1059"/>
              <a:buFont typeface="Arial"/>
              <a:buChar char="•"/>
              <a:defRPr sz="1059"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7"/>
          <p:cNvSpPr txBox="1">
            <a:spLocks noGrp="1"/>
          </p:cNvSpPr>
          <p:nvPr>
            <p:ph type="subTitle" idx="2"/>
          </p:nvPr>
        </p:nvSpPr>
        <p:spPr>
          <a:xfrm>
            <a:off x="432262" y="1169894"/>
            <a:ext cx="8279476" cy="322729"/>
          </a:xfrm>
          <a:prstGeom prst="rect">
            <a:avLst/>
          </a:prstGeom>
          <a:noFill/>
          <a:ln>
            <a:noFill/>
          </a:ln>
        </p:spPr>
        <p:txBody>
          <a:bodyPr spcFirstLastPara="1" wrap="square" lIns="0" tIns="0" rIns="0" bIns="0" anchor="t" anchorCtr="0">
            <a:noAutofit/>
          </a:bodyPr>
          <a:lstStyle>
            <a:lvl1pPr marR="0" lvl="0" algn="l" rtl="0">
              <a:lnSpc>
                <a:spcPct val="110000"/>
              </a:lnSpc>
              <a:spcBef>
                <a:spcPts val="882"/>
              </a:spcBef>
              <a:spcAft>
                <a:spcPts val="0"/>
              </a:spcAft>
              <a:buClr>
                <a:schemeClr val="dk2"/>
              </a:buClr>
              <a:buSzPts val="1324"/>
              <a:buFont typeface="Arial"/>
              <a:buNone/>
              <a:defRPr sz="1324" b="0" i="0" u="none" strike="noStrike" cap="none">
                <a:solidFill>
                  <a:schemeClr val="dk2"/>
                </a:solidFill>
                <a:latin typeface="Arial"/>
                <a:ea typeface="Arial"/>
                <a:cs typeface="Arial"/>
                <a:sym typeface="Arial"/>
              </a:defRPr>
            </a:lvl1pPr>
            <a:lvl2pPr marR="0" lvl="1" algn="ctr"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2">
  <p:cSld name="DEFAULT-2">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685800" y="189436"/>
            <a:ext cx="6438900" cy="424732"/>
          </a:xfrm>
          <a:prstGeom prst="rect">
            <a:avLst/>
          </a:prstGeom>
          <a:noFill/>
          <a:ln>
            <a:noFill/>
          </a:ln>
        </p:spPr>
        <p:txBody>
          <a:bodyPr spcFirstLastPara="1" wrap="square" lIns="0" tIns="45700" rIns="0" bIns="45700" anchor="ctr" anchorCtr="0">
            <a:sp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57200" y="535377"/>
            <a:ext cx="8229600" cy="27813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477748" y="535377"/>
            <a:ext cx="8229600" cy="27813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Font typeface="Arial"/>
              <a:buNone/>
              <a:defRPr>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9"/>
          <p:cNvSpPr/>
          <p:nvPr/>
        </p:nvSpPr>
        <p:spPr>
          <a:xfrm>
            <a:off x="7398044" y="6337300"/>
            <a:ext cx="1288756" cy="259232"/>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None/>
            </a:pPr>
            <a:endParaRPr sz="1200">
              <a:solidFill>
                <a:schemeClr val="dk2"/>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623888" y="1709739"/>
            <a:ext cx="7886700" cy="2852737"/>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3" name="Google Shape;43;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457200" y="535377"/>
            <a:ext cx="8229600" cy="27813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1"/>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1"/>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629841" y="365126"/>
            <a:ext cx="7886700"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12"/>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2"/>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8" name="Google Shape;58;p12"/>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29841" y="457200"/>
            <a:ext cx="2949178" cy="16002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4"/>
          <p:cNvSpPr>
            <a:spLocks noGrp="1"/>
          </p:cNvSpPr>
          <p:nvPr>
            <p:ph type="pic" idx="2"/>
          </p:nvPr>
        </p:nvSpPr>
        <p:spPr>
          <a:xfrm>
            <a:off x="3887391" y="987426"/>
            <a:ext cx="4629150" cy="4873625"/>
          </a:xfrm>
          <a:prstGeom prst="rect">
            <a:avLst/>
          </a:prstGeom>
          <a:noFill/>
          <a:ln>
            <a:noFill/>
          </a:ln>
        </p:spPr>
      </p:sp>
      <p:sp>
        <p:nvSpPr>
          <p:cNvPr id="69" name="Google Shape;69;p14"/>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Google Shape;70;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57200" y="535377"/>
            <a:ext cx="8229600" cy="27813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1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457200" y="535377"/>
            <a:ext cx="8229600" cy="278130"/>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 name="Google Shape;14;p5"/>
          <p:cNvCxnSpPr/>
          <p:nvPr/>
        </p:nvCxnSpPr>
        <p:spPr>
          <a:xfrm>
            <a:off x="475488" y="895393"/>
            <a:ext cx="8211312" cy="0"/>
          </a:xfrm>
          <a:prstGeom prst="straightConnector1">
            <a:avLst/>
          </a:prstGeom>
          <a:noFill/>
          <a:ln w="57150" cap="flat" cmpd="sng">
            <a:solidFill>
              <a:srgbClr val="0070C0"/>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pos="288">
          <p15:clr>
            <a:srgbClr val="F26B43"/>
          </p15:clr>
        </p15:guide>
        <p15:guide id="4" pos="5472">
          <p15:clr>
            <a:srgbClr val="F26B43"/>
          </p15:clr>
        </p15:guide>
        <p15:guide id="5" orient="horz" pos="4032">
          <p15:clr>
            <a:srgbClr val="F26B43"/>
          </p15:clr>
        </p15:guide>
        <p15:guide id="6"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hyperlink" Target="https://www.freestock.com/free-photos/stock-data-analyst-studio-giving-adivce-61799673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2" name="TextBox 1">
            <a:extLst>
              <a:ext uri="{FF2B5EF4-FFF2-40B4-BE49-F238E27FC236}">
                <a16:creationId xmlns:a16="http://schemas.microsoft.com/office/drawing/2014/main" id="{1B63C3AF-4FE9-1DF2-9AB7-47D3E186E8AC}"/>
              </a:ext>
            </a:extLst>
          </p:cNvPr>
          <p:cNvSpPr txBox="1"/>
          <p:nvPr/>
        </p:nvSpPr>
        <p:spPr>
          <a:xfrm>
            <a:off x="548640" y="1088136"/>
            <a:ext cx="8138160" cy="3046988"/>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Optimizing Employee Retention and Performance Through Data-Driven HR Strategies Project</a:t>
            </a:r>
            <a:endParaRPr lang="en-IN" sz="4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714C34F-9E3E-009B-28DC-4CDEA6F34E54}"/>
              </a:ext>
            </a:extLst>
          </p:cNvPr>
          <p:cNvSpPr txBox="1"/>
          <p:nvPr/>
        </p:nvSpPr>
        <p:spPr>
          <a:xfrm>
            <a:off x="7578090" y="6213185"/>
            <a:ext cx="1108710"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Internship Program</a:t>
            </a:r>
          </a:p>
        </p:txBody>
      </p:sp>
      <p:pic>
        <p:nvPicPr>
          <p:cNvPr id="7" name="Picture 6">
            <a:extLst>
              <a:ext uri="{FF2B5EF4-FFF2-40B4-BE49-F238E27FC236}">
                <a16:creationId xmlns:a16="http://schemas.microsoft.com/office/drawing/2014/main" id="{95992EE5-6EDF-AF6C-ACBB-3B2E965A077E}"/>
              </a:ext>
            </a:extLst>
          </p:cNvPr>
          <p:cNvPicPr>
            <a:picLocks noChangeAspect="1"/>
          </p:cNvPicPr>
          <p:nvPr/>
        </p:nvPicPr>
        <p:blipFill>
          <a:blip r:embed="rId4"/>
          <a:stretch>
            <a:fillRect/>
          </a:stretch>
        </p:blipFill>
        <p:spPr>
          <a:xfrm>
            <a:off x="628650" y="6286499"/>
            <a:ext cx="1181100" cy="438149"/>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1120EA-1885-A46F-996F-669FB8B885CC}"/>
              </a:ext>
            </a:extLst>
          </p:cNvPr>
          <p:cNvSpPr txBox="1"/>
          <p:nvPr/>
        </p:nvSpPr>
        <p:spPr>
          <a:xfrm>
            <a:off x="419100" y="333375"/>
            <a:ext cx="4572000" cy="523220"/>
          </a:xfrm>
          <a:prstGeom prst="rect">
            <a:avLst/>
          </a:prstGeom>
          <a:noFill/>
        </p:spPr>
        <p:txBody>
          <a:bodyPr wrap="square">
            <a:spAutoFit/>
          </a:bodyPr>
          <a:lstStyle/>
          <a:p>
            <a:r>
              <a:rPr lang="en-US" sz="2800" b="1" dirty="0">
                <a:solidFill>
                  <a:schemeClr val="tx1"/>
                </a:solidFill>
                <a:latin typeface="Times New Roman" panose="02020603050405020304" pitchFamily="18" charset="0"/>
                <a:cs typeface="Times New Roman" panose="02020603050405020304" pitchFamily="18" charset="0"/>
              </a:rPr>
              <a:t>Distribution of Jobs</a:t>
            </a:r>
          </a:p>
        </p:txBody>
      </p:sp>
      <p:pic>
        <p:nvPicPr>
          <p:cNvPr id="6146" name="Picture 2">
            <a:extLst>
              <a:ext uri="{FF2B5EF4-FFF2-40B4-BE49-F238E27FC236}">
                <a16:creationId xmlns:a16="http://schemas.microsoft.com/office/drawing/2014/main" id="{0EA52C2D-CC9F-B52C-8117-43C6AA7D3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9975"/>
            <a:ext cx="9144000" cy="54546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923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4098" name="Picture 2">
            <a:extLst>
              <a:ext uri="{FF2B5EF4-FFF2-40B4-BE49-F238E27FC236}">
                <a16:creationId xmlns:a16="http://schemas.microsoft.com/office/drawing/2014/main" id="{03CA98EB-E34F-C7B2-40D2-52E02F607A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09650"/>
            <a:ext cx="9144001"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025238-C6BC-A432-BDF6-9EED267C5318}"/>
              </a:ext>
            </a:extLst>
          </p:cNvPr>
          <p:cNvSpPr txBox="1"/>
          <p:nvPr/>
        </p:nvSpPr>
        <p:spPr>
          <a:xfrm>
            <a:off x="419100" y="333375"/>
            <a:ext cx="4572000" cy="523220"/>
          </a:xfrm>
          <a:prstGeom prst="rect">
            <a:avLst/>
          </a:prstGeom>
          <a:noFill/>
        </p:spPr>
        <p:txBody>
          <a:bodyPr wrap="square">
            <a:spAutoFit/>
          </a:bodyPr>
          <a:lstStyle/>
          <a:p>
            <a:r>
              <a:rPr lang="en-US" sz="2800" b="1" dirty="0">
                <a:solidFill>
                  <a:schemeClr val="tx1"/>
                </a:solidFill>
                <a:latin typeface="Times New Roman" panose="02020603050405020304" pitchFamily="18" charset="0"/>
                <a:cs typeface="Times New Roman" panose="02020603050405020304" pitchFamily="18" charset="0"/>
              </a:rPr>
              <a:t>Job Satisfaction by Job Role</a:t>
            </a:r>
            <a:endParaRPr lang="en-US" sz="2400"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5AF524-0E94-F762-D4DD-C5E15FC933B9}"/>
              </a:ext>
            </a:extLst>
          </p:cNvPr>
          <p:cNvSpPr>
            <a:spLocks noGrp="1"/>
          </p:cNvSpPr>
          <p:nvPr>
            <p:ph type="title"/>
          </p:nvPr>
        </p:nvSpPr>
        <p:spPr>
          <a:xfrm>
            <a:off x="457200" y="535377"/>
            <a:ext cx="8229600" cy="278130"/>
          </a:xfrm>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Key Insights</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6E05CBD-A321-74AC-BFE9-021958D0B536}"/>
              </a:ext>
            </a:extLst>
          </p:cNvPr>
          <p:cNvSpPr txBox="1"/>
          <p:nvPr/>
        </p:nvSpPr>
        <p:spPr>
          <a:xfrm>
            <a:off x="552451" y="1114425"/>
            <a:ext cx="4686299" cy="477053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chart shows the job satisfaction by job role. The higher the job satisfaction, the better the job satisfaction. The chart shows that the following job roles have the highest job satisfaction: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Research Scientist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Sales Executive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Healthcare Representative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Manager</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Human Resources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chart also shows that the following job roles have the lowest job satisfaction: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Manufacturing Director</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Laboratory Technician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Sales Representative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Manager</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Human Resources</a:t>
            </a:r>
          </a:p>
        </p:txBody>
      </p:sp>
      <p:pic>
        <p:nvPicPr>
          <p:cNvPr id="5122" name="Picture 2" descr="Three Tips for Driving Better Insights - AMA Boston">
            <a:extLst>
              <a:ext uri="{FF2B5EF4-FFF2-40B4-BE49-F238E27FC236}">
                <a16:creationId xmlns:a16="http://schemas.microsoft.com/office/drawing/2014/main" id="{09D25A04-CBC6-2459-5F07-3B2532F6B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1051023"/>
            <a:ext cx="3905250" cy="24486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6927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3AF973-BE3C-BAE8-5222-D9C5C53F301C}"/>
              </a:ext>
            </a:extLst>
          </p:cNvPr>
          <p:cNvSpPr>
            <a:spLocks noGrp="1"/>
          </p:cNvSpPr>
          <p:nvPr>
            <p:ph type="title"/>
          </p:nvPr>
        </p:nvSpPr>
        <p:spPr>
          <a:xfrm>
            <a:off x="457200" y="534988"/>
            <a:ext cx="8229600" cy="277812"/>
          </a:xfrm>
        </p:spPr>
        <p:txBody>
          <a:bodyPr>
            <a:normAutofit fontScale="90000"/>
          </a:bodyPr>
          <a:lstStyle/>
          <a:p>
            <a:r>
              <a:rPr lang="en-US" sz="3200" b="1" dirty="0">
                <a:solidFill>
                  <a:schemeClr val="tx1"/>
                </a:solidFill>
                <a:latin typeface="Times New Roman" panose="02020603050405020304" pitchFamily="18" charset="0"/>
                <a:cs typeface="Times New Roman" panose="02020603050405020304" pitchFamily="18" charset="0"/>
              </a:rPr>
              <a:t>Performance Rating</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D8FDBC5-C145-314A-1EAD-ED50430E7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066801"/>
            <a:ext cx="5029200" cy="5467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E44AE7-9426-4EF6-5A9E-E1AB3DEBE41D}"/>
              </a:ext>
            </a:extLst>
          </p:cNvPr>
          <p:cNvSpPr txBox="1"/>
          <p:nvPr/>
        </p:nvSpPr>
        <p:spPr>
          <a:xfrm>
            <a:off x="5572125" y="1066801"/>
            <a:ext cx="3238500" cy="5478423"/>
          </a:xfrm>
          <a:prstGeom prst="rect">
            <a:avLst/>
          </a:prstGeom>
          <a:noFill/>
        </p:spPr>
        <p:txBody>
          <a:bodyPr wrap="square" rtlCol="0">
            <a:spAutoFit/>
          </a:bodyPr>
          <a:lstStyle/>
          <a:p>
            <a:r>
              <a:rPr lang="en-US" dirty="0"/>
              <a:t>Gender Comparison: Females have an average performance rating of 3.4, while males have an average rating of 3.0, indicating that females, on average, receive higher performance ratings than males.</a:t>
            </a:r>
          </a:p>
          <a:p>
            <a:endParaRPr lang="en-US" dirty="0"/>
          </a:p>
          <a:p>
            <a:r>
              <a:rPr lang="en-US" dirty="0"/>
              <a:t>Difference in Rating: The difference in average performance rating between females and males is 0.4 points. Although relatively small, this difference is statistically significant.</a:t>
            </a:r>
          </a:p>
          <a:p>
            <a:endParaRPr lang="en-US" dirty="0"/>
          </a:p>
          <a:p>
            <a:r>
              <a:rPr lang="en-US" dirty="0"/>
              <a:t>Possible Explanations: Several factors may contribute to this difference, such as differences in motivation, engagement, feedback, or opportunities for skill development between genders.</a:t>
            </a:r>
          </a:p>
          <a:p>
            <a:endParaRPr lang="en-US" dirty="0"/>
          </a:p>
          <a:p>
            <a:r>
              <a:rPr lang="en-US" dirty="0"/>
              <a:t>Individual Variation: Keep in mind that individual variation in performance ratings exists within each gender, and this chart represents averages across gender categories.</a:t>
            </a:r>
          </a:p>
        </p:txBody>
      </p:sp>
    </p:spTree>
    <p:custDataLst>
      <p:tags r:id="rId1"/>
    </p:custDataLst>
    <p:extLst>
      <p:ext uri="{BB962C8B-B14F-4D97-AF65-F5344CB8AC3E}">
        <p14:creationId xmlns:p14="http://schemas.microsoft.com/office/powerpoint/2010/main" val="365120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Employees Age Distribution </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EF624FAA-3801-0F5D-4ACE-E0010D3DA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112448"/>
            <a:ext cx="8953500" cy="55550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94768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Monthly Income vs Monthly Rate</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254EF0-225C-8469-2E5D-4A41E743F31E}"/>
              </a:ext>
            </a:extLst>
          </p:cNvPr>
          <p:cNvPicPr>
            <a:picLocks noChangeAspect="1"/>
          </p:cNvPicPr>
          <p:nvPr/>
        </p:nvPicPr>
        <p:blipFill>
          <a:blip r:embed="rId3"/>
          <a:stretch>
            <a:fillRect/>
          </a:stretch>
        </p:blipFill>
        <p:spPr>
          <a:xfrm>
            <a:off x="134971" y="918007"/>
            <a:ext cx="8866153" cy="5939993"/>
          </a:xfrm>
          <a:prstGeom prst="rect">
            <a:avLst/>
          </a:prstGeom>
        </p:spPr>
      </p:pic>
    </p:spTree>
    <p:custDataLst>
      <p:tags r:id="rId1"/>
    </p:custDataLst>
    <p:extLst>
      <p:ext uri="{BB962C8B-B14F-4D97-AF65-F5344CB8AC3E}">
        <p14:creationId xmlns:p14="http://schemas.microsoft.com/office/powerpoint/2010/main" val="265887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KEY INSIGHTS</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AD04713-942B-62D4-C046-3A4BF3F9D2A6}"/>
              </a:ext>
            </a:extLst>
          </p:cNvPr>
          <p:cNvSpPr txBox="1"/>
          <p:nvPr/>
        </p:nvSpPr>
        <p:spPr>
          <a:xfrm>
            <a:off x="571499" y="1149459"/>
            <a:ext cx="8229599" cy="1323439"/>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chart you sent is a scatter plot of monthly income vs. monthly rate, with attrition rate labeled as yes or no. The chart shows a positive correlation between monthly income and monthly rate, meaning that employees with higher monthly incomes are also more likely to have higher monthly rates. However, there is also a significant number of data points with high monthly incomes and low monthly rates, and vice versa.</a:t>
            </a:r>
          </a:p>
        </p:txBody>
      </p:sp>
      <p:sp>
        <p:nvSpPr>
          <p:cNvPr id="3" name="TextBox 2">
            <a:extLst>
              <a:ext uri="{FF2B5EF4-FFF2-40B4-BE49-F238E27FC236}">
                <a16:creationId xmlns:a16="http://schemas.microsoft.com/office/drawing/2014/main" id="{790C0A41-55D2-B998-0858-E73B301E475C}"/>
              </a:ext>
            </a:extLst>
          </p:cNvPr>
          <p:cNvSpPr txBox="1"/>
          <p:nvPr/>
        </p:nvSpPr>
        <p:spPr>
          <a:xfrm>
            <a:off x="657225" y="2472898"/>
            <a:ext cx="802957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People with less monthly income between the range of 0 to 7500 the Attrition rate is Higher</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People with average monthly income are also have a average attrition rate which is from 7500-15000</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People with high monthly income have the low attrition rate which is from 15000-20000 more.</a:t>
            </a:r>
          </a:p>
        </p:txBody>
      </p:sp>
      <p:sp>
        <p:nvSpPr>
          <p:cNvPr id="6" name="TextBox 5">
            <a:extLst>
              <a:ext uri="{FF2B5EF4-FFF2-40B4-BE49-F238E27FC236}">
                <a16:creationId xmlns:a16="http://schemas.microsoft.com/office/drawing/2014/main" id="{0D6FFEF3-CC61-5EEA-D253-56F3ABA5B90D}"/>
              </a:ext>
            </a:extLst>
          </p:cNvPr>
          <p:cNvSpPr txBox="1"/>
          <p:nvPr/>
        </p:nvSpPr>
        <p:spPr>
          <a:xfrm>
            <a:off x="657225" y="4141946"/>
            <a:ext cx="8029575" cy="187743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Here are some specific actions that organizations can take to reduce attrition rates:</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Offer competitive salaries and benefits.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Create a positive and supportive work environment.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Provide opportunities for employees to develop their skills and knowledge.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Give employees autonomy and independence in their work.</a:t>
            </a:r>
          </a:p>
          <a:p>
            <a:pPr marL="285750" indent="-285750">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Recognize and reward employees for their hard work</a:t>
            </a:r>
            <a:r>
              <a:rPr lang="en-US" sz="2000" b="0" i="0" dirty="0">
                <a:solidFill>
                  <a:srgbClr val="E3E3E3"/>
                </a:solidFill>
                <a:effectLst/>
                <a:latin typeface="Google Sans"/>
              </a:rPr>
              <a:t>.</a:t>
            </a:r>
          </a:p>
        </p:txBody>
      </p:sp>
    </p:spTree>
    <p:custDataLst>
      <p:tags r:id="rId1"/>
    </p:custDataLst>
    <p:extLst>
      <p:ext uri="{BB962C8B-B14F-4D97-AF65-F5344CB8AC3E}">
        <p14:creationId xmlns:p14="http://schemas.microsoft.com/office/powerpoint/2010/main" val="363228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Percent Salary Hike</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7907A13-2D18-DB0B-9C53-1F9A5C8F953F}"/>
              </a:ext>
            </a:extLst>
          </p:cNvPr>
          <p:cNvPicPr>
            <a:picLocks noChangeAspect="1"/>
          </p:cNvPicPr>
          <p:nvPr/>
        </p:nvPicPr>
        <p:blipFill>
          <a:blip r:embed="rId3"/>
          <a:stretch>
            <a:fillRect/>
          </a:stretch>
        </p:blipFill>
        <p:spPr>
          <a:xfrm>
            <a:off x="0" y="1009451"/>
            <a:ext cx="5610225" cy="5610423"/>
          </a:xfrm>
          <a:prstGeom prst="rect">
            <a:avLst/>
          </a:prstGeom>
        </p:spPr>
      </p:pic>
      <p:sp>
        <p:nvSpPr>
          <p:cNvPr id="3" name="TextBox 2">
            <a:extLst>
              <a:ext uri="{FF2B5EF4-FFF2-40B4-BE49-F238E27FC236}">
                <a16:creationId xmlns:a16="http://schemas.microsoft.com/office/drawing/2014/main" id="{C9C64D4F-EE49-C161-B89B-0E8A99377224}"/>
              </a:ext>
            </a:extLst>
          </p:cNvPr>
          <p:cNvSpPr txBox="1"/>
          <p:nvPr/>
        </p:nvSpPr>
        <p:spPr>
          <a:xfrm>
            <a:off x="5543549" y="1168509"/>
            <a:ext cx="3600451" cy="477053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chart you sent shows the distribution of salary hikes for employees in a company.</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chart shows that the majority of employees (40%) received a salary hike of between 5% and 10%.</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next largest group of employees (20%) received a salary hike of between 10% and 15%.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 smaller group of employees (15%) received a salary hike of between 0% and 5%.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smallest group of employees (5%) received a salary hike of between 15% and 20%.</a:t>
            </a:r>
          </a:p>
        </p:txBody>
      </p:sp>
    </p:spTree>
    <p:custDataLst>
      <p:tags r:id="rId1"/>
    </p:custDataLst>
    <p:extLst>
      <p:ext uri="{BB962C8B-B14F-4D97-AF65-F5344CB8AC3E}">
        <p14:creationId xmlns:p14="http://schemas.microsoft.com/office/powerpoint/2010/main" val="290469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a:xfrm>
            <a:off x="457200" y="554427"/>
            <a:ext cx="8229600" cy="278130"/>
          </a:xfrm>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Monthly Income Distribution </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14F6A0E-6D11-B025-FC75-864E53D52461}"/>
              </a:ext>
            </a:extLst>
          </p:cNvPr>
          <p:cNvPicPr>
            <a:picLocks noChangeAspect="1"/>
          </p:cNvPicPr>
          <p:nvPr/>
        </p:nvPicPr>
        <p:blipFill rotWithShape="1">
          <a:blip r:embed="rId3"/>
          <a:srcRect l="576" t="668"/>
          <a:stretch/>
        </p:blipFill>
        <p:spPr>
          <a:xfrm>
            <a:off x="0" y="1149459"/>
            <a:ext cx="6267450" cy="5423815"/>
          </a:xfrm>
          <a:prstGeom prst="rect">
            <a:avLst/>
          </a:prstGeom>
        </p:spPr>
      </p:pic>
      <p:sp>
        <p:nvSpPr>
          <p:cNvPr id="3" name="TextBox 2">
            <a:extLst>
              <a:ext uri="{FF2B5EF4-FFF2-40B4-BE49-F238E27FC236}">
                <a16:creationId xmlns:a16="http://schemas.microsoft.com/office/drawing/2014/main" id="{A042D7D6-89CE-DF07-42B6-23A28CB408A6}"/>
              </a:ext>
            </a:extLst>
          </p:cNvPr>
          <p:cNvSpPr txBox="1"/>
          <p:nvPr/>
        </p:nvSpPr>
        <p:spPr>
          <a:xfrm>
            <a:off x="6038850" y="1149459"/>
            <a:ext cx="2762248" cy="5262979"/>
          </a:xfrm>
          <a:prstGeom prst="rect">
            <a:avLst/>
          </a:prstGeom>
          <a:noFill/>
        </p:spPr>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The chart you sent shows the monthly income distribution of the employees:</a:t>
            </a:r>
          </a:p>
          <a:p>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chart shows that the majority of people (40%) earn between $2,500 and $5,000 per month.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next largest group of people (25%) earn between $5,000 and $7,500 per month.</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 smaller group of people (15%) earn between $7,500 and $10,000 per month.</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smallest group of people (5%) earn over $10,000 per month..</a:t>
            </a:r>
          </a:p>
        </p:txBody>
      </p:sp>
    </p:spTree>
    <p:custDataLst>
      <p:tags r:id="rId1"/>
    </p:custDataLst>
    <p:extLst>
      <p:ext uri="{BB962C8B-B14F-4D97-AF65-F5344CB8AC3E}">
        <p14:creationId xmlns:p14="http://schemas.microsoft.com/office/powerpoint/2010/main" val="333993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a:xfrm>
            <a:off x="457200" y="554427"/>
            <a:ext cx="8229600" cy="278130"/>
          </a:xfrm>
        </p:spPr>
        <p:txBody>
          <a:bodyPr>
            <a:normAutofit fontScale="90000"/>
          </a:bodyPr>
          <a:lstStyle/>
          <a:p>
            <a:r>
              <a:rPr lang="en-US" sz="3100" b="1" dirty="0">
                <a:solidFill>
                  <a:schemeClr val="tx1"/>
                </a:solidFill>
                <a:latin typeface="Times New Roman" panose="02020603050405020304" pitchFamily="18" charset="0"/>
                <a:cs typeface="Times New Roman" panose="02020603050405020304" pitchFamily="18" charset="0"/>
              </a:rPr>
              <a:t>Monthly Income Distribution </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042D7D6-89CE-DF07-42B6-23A28CB408A6}"/>
              </a:ext>
            </a:extLst>
          </p:cNvPr>
          <p:cNvSpPr txBox="1"/>
          <p:nvPr/>
        </p:nvSpPr>
        <p:spPr>
          <a:xfrm>
            <a:off x="5848350" y="1149459"/>
            <a:ext cx="2952748" cy="4278094"/>
          </a:xfrm>
          <a:prstGeom prst="rect">
            <a:avLst/>
          </a:prstGeom>
          <a:noFill/>
        </p:spPr>
        <p:txBody>
          <a:bodyPr wrap="square">
            <a:spAutoFit/>
          </a:bodyPr>
          <a:lstStyle/>
          <a:p>
            <a:r>
              <a:rPr lang="en-US" sz="1600" dirty="0">
                <a:solidFill>
                  <a:schemeClr val="tx1"/>
                </a:solidFill>
                <a:latin typeface="Times New Roman" panose="02020603050405020304" pitchFamily="18" charset="0"/>
                <a:cs typeface="Times New Roman" panose="02020603050405020304" pitchFamily="18" charset="0"/>
              </a:rPr>
              <a:t>The chart you sent shows the monthly income distribution of the employees:</a:t>
            </a:r>
          </a:p>
          <a:p>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can see that the Minimum monthly income is 1009.</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Q2 is at more then then 2500.</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can see the median at 5000.</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can also see that the mean is at 6502.</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maximum monthly income is at above 15000 and below 17500</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outline are from between 16000-20000</a:t>
            </a:r>
          </a:p>
        </p:txBody>
      </p:sp>
      <p:pic>
        <p:nvPicPr>
          <p:cNvPr id="8" name="Picture 7">
            <a:extLst>
              <a:ext uri="{FF2B5EF4-FFF2-40B4-BE49-F238E27FC236}">
                <a16:creationId xmlns:a16="http://schemas.microsoft.com/office/drawing/2014/main" id="{5464741E-70D4-77A8-60F4-3DA822A62BAC}"/>
              </a:ext>
            </a:extLst>
          </p:cNvPr>
          <p:cNvPicPr>
            <a:picLocks noChangeAspect="1"/>
          </p:cNvPicPr>
          <p:nvPr/>
        </p:nvPicPr>
        <p:blipFill rotWithShape="1">
          <a:blip r:embed="rId3"/>
          <a:srcRect l="813" t="654" r="2689"/>
          <a:stretch/>
        </p:blipFill>
        <p:spPr>
          <a:xfrm>
            <a:off x="228600" y="952500"/>
            <a:ext cx="5467350" cy="5791200"/>
          </a:xfrm>
          <a:prstGeom prst="rect">
            <a:avLst/>
          </a:prstGeom>
        </p:spPr>
      </p:pic>
    </p:spTree>
    <p:custDataLst>
      <p:tags r:id="rId1"/>
    </p:custDataLst>
    <p:extLst>
      <p:ext uri="{BB962C8B-B14F-4D97-AF65-F5344CB8AC3E}">
        <p14:creationId xmlns:p14="http://schemas.microsoft.com/office/powerpoint/2010/main" val="44345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0A5522D-180A-4B74-57E6-21A064BB0EA8}"/>
              </a:ext>
            </a:extLst>
          </p:cNvPr>
          <p:cNvGrpSpPr/>
          <p:nvPr/>
        </p:nvGrpSpPr>
        <p:grpSpPr>
          <a:xfrm>
            <a:off x="604102" y="1283405"/>
            <a:ext cx="7873148" cy="4291189"/>
            <a:chOff x="-156816" y="-951048"/>
            <a:chExt cx="11564591" cy="4458267"/>
          </a:xfrm>
        </p:grpSpPr>
        <p:sp>
          <p:nvSpPr>
            <p:cNvPr id="3" name="TextBox 3">
              <a:extLst>
                <a:ext uri="{FF2B5EF4-FFF2-40B4-BE49-F238E27FC236}">
                  <a16:creationId xmlns:a16="http://schemas.microsoft.com/office/drawing/2014/main" id="{D5B72119-04EB-9E8D-E31C-CFC42A5EDCF6}"/>
                </a:ext>
              </a:extLst>
            </p:cNvPr>
            <p:cNvSpPr txBox="1"/>
            <p:nvPr/>
          </p:nvSpPr>
          <p:spPr>
            <a:xfrm>
              <a:off x="-156816" y="-951048"/>
              <a:ext cx="11564591" cy="1184112"/>
            </a:xfrm>
            <a:prstGeom prst="rect">
              <a:avLst/>
            </a:prstGeom>
          </p:spPr>
          <p:txBody>
            <a:bodyPr lIns="0" tIns="0" rIns="0" bIns="0" rtlCol="0" anchor="t">
              <a:spAutoFit/>
            </a:bodyPr>
            <a:lstStyle/>
            <a:p>
              <a:pPr>
                <a:lnSpc>
                  <a:spcPts val="9600"/>
                </a:lnSpc>
              </a:pPr>
              <a:r>
                <a:rPr lang="en-US" sz="7200" spc="-80" dirty="0">
                  <a:solidFill>
                    <a:srgbClr val="000000"/>
                  </a:solidFill>
                  <a:latin typeface="Times New Roman" panose="02020603050405020304" pitchFamily="18" charset="0"/>
                  <a:cs typeface="Times New Roman" panose="02020603050405020304" pitchFamily="18" charset="0"/>
                </a:rPr>
                <a:t>Today's agenda</a:t>
              </a:r>
            </a:p>
          </p:txBody>
        </p:sp>
        <p:sp>
          <p:nvSpPr>
            <p:cNvPr id="4" name="TextBox 4">
              <a:extLst>
                <a:ext uri="{FF2B5EF4-FFF2-40B4-BE49-F238E27FC236}">
                  <a16:creationId xmlns:a16="http://schemas.microsoft.com/office/drawing/2014/main" id="{B4217AB7-EA42-7DF7-D058-46E3D42A7A6A}"/>
                </a:ext>
              </a:extLst>
            </p:cNvPr>
            <p:cNvSpPr txBox="1"/>
            <p:nvPr/>
          </p:nvSpPr>
          <p:spPr>
            <a:xfrm>
              <a:off x="37715" y="686869"/>
              <a:ext cx="11230151" cy="2820350"/>
            </a:xfrm>
            <a:prstGeom prst="rect">
              <a:avLst/>
            </a:prstGeom>
          </p:spPr>
          <p:txBody>
            <a:bodyPr wrap="square" lIns="0" tIns="0" rIns="0" bIns="0" rtlCol="0" anchor="t">
              <a:spAutoFit/>
            </a:bodyPr>
            <a:lstStyle/>
            <a:p>
              <a:pPr>
                <a:lnSpc>
                  <a:spcPct val="150000"/>
                </a:lnSpc>
              </a:pPr>
              <a:r>
                <a:rPr lang="en-US" sz="2000" spc="-19" dirty="0">
                  <a:solidFill>
                    <a:srgbClr val="000000"/>
                  </a:solidFill>
                  <a:latin typeface="Times New Roman" panose="02020603050405020304" pitchFamily="18" charset="0"/>
                  <a:cs typeface="Times New Roman" panose="02020603050405020304" pitchFamily="18" charset="0"/>
                </a:rPr>
                <a:t>Project recap</a:t>
              </a:r>
            </a:p>
            <a:p>
              <a:pPr>
                <a:lnSpc>
                  <a:spcPct val="150000"/>
                </a:lnSpc>
              </a:pPr>
              <a:r>
                <a:rPr lang="en-US" sz="2000" spc="-19" dirty="0">
                  <a:solidFill>
                    <a:srgbClr val="000000"/>
                  </a:solidFill>
                  <a:latin typeface="Times New Roman" panose="02020603050405020304" pitchFamily="18" charset="0"/>
                  <a:cs typeface="Times New Roman" panose="02020603050405020304" pitchFamily="18" charset="0"/>
                </a:rPr>
                <a:t>Objectives </a:t>
              </a:r>
            </a:p>
            <a:p>
              <a:pPr>
                <a:lnSpc>
                  <a:spcPct val="150000"/>
                </a:lnSpc>
              </a:pPr>
              <a:r>
                <a:rPr lang="en-US" sz="2000" spc="-19" dirty="0">
                  <a:solidFill>
                    <a:srgbClr val="000000"/>
                  </a:solidFill>
                  <a:latin typeface="Times New Roman" panose="02020603050405020304" pitchFamily="18" charset="0"/>
                  <a:cs typeface="Times New Roman" panose="02020603050405020304" pitchFamily="18" charset="0"/>
                </a:rPr>
                <a:t>The Analytics team</a:t>
              </a:r>
            </a:p>
            <a:p>
              <a:pPr>
                <a:lnSpc>
                  <a:spcPct val="150000"/>
                </a:lnSpc>
              </a:pPr>
              <a:r>
                <a:rPr lang="en-US" sz="2000" spc="-19" dirty="0">
                  <a:solidFill>
                    <a:srgbClr val="000000"/>
                  </a:solidFill>
                  <a:latin typeface="Times New Roman" panose="02020603050405020304" pitchFamily="18" charset="0"/>
                  <a:cs typeface="Times New Roman" panose="02020603050405020304" pitchFamily="18" charset="0"/>
                </a:rPr>
                <a:t>Process</a:t>
              </a:r>
            </a:p>
            <a:p>
              <a:pPr>
                <a:lnSpc>
                  <a:spcPct val="150000"/>
                </a:lnSpc>
              </a:pPr>
              <a:r>
                <a:rPr lang="en-US" sz="2000" spc="-19" dirty="0">
                  <a:solidFill>
                    <a:srgbClr val="000000"/>
                  </a:solidFill>
                  <a:latin typeface="Times New Roman" panose="02020603050405020304" pitchFamily="18" charset="0"/>
                  <a:cs typeface="Times New Roman" panose="02020603050405020304" pitchFamily="18" charset="0"/>
                </a:rPr>
                <a:t>Insights</a:t>
              </a:r>
            </a:p>
            <a:p>
              <a:pPr>
                <a:lnSpc>
                  <a:spcPct val="150000"/>
                </a:lnSpc>
              </a:pPr>
              <a:r>
                <a:rPr lang="en-US" sz="2000" spc="-19" dirty="0">
                  <a:latin typeface="Times New Roman" panose="02020603050405020304" pitchFamily="18" charset="0"/>
                  <a:cs typeface="Times New Roman" panose="02020603050405020304" pitchFamily="18" charset="0"/>
                </a:rPr>
                <a:t>Suggestions To Enhance Performance </a:t>
              </a:r>
              <a:endParaRPr lang="en-US" sz="1600" spc="-19" dirty="0">
                <a:solidFill>
                  <a:srgbClr val="000000"/>
                </a:solidFill>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3645790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Autofit/>
          </a:bodyPr>
          <a:lstStyle/>
          <a:p>
            <a:r>
              <a:rPr lang="en-IN" sz="2800" b="1" dirty="0">
                <a:solidFill>
                  <a:schemeClr val="tx1"/>
                </a:solidFill>
                <a:latin typeface="Times New Roman" panose="02020603050405020304" pitchFamily="18" charset="0"/>
                <a:cs typeface="Times New Roman" panose="02020603050405020304" pitchFamily="18" charset="0"/>
              </a:rPr>
              <a:t>Monthly Rate </a:t>
            </a:r>
            <a:r>
              <a:rPr lang="en-US" sz="2800" b="1" dirty="0">
                <a:solidFill>
                  <a:schemeClr val="tx1"/>
                </a:solidFill>
                <a:latin typeface="Times New Roman" panose="02020603050405020304" pitchFamily="18" charset="0"/>
                <a:cs typeface="Times New Roman" panose="02020603050405020304" pitchFamily="18" charset="0"/>
              </a:rPr>
              <a:t>Distribution </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E2BA24-A38C-46C6-2350-09BD7BE558F8}"/>
              </a:ext>
            </a:extLst>
          </p:cNvPr>
          <p:cNvSpPr txBox="1"/>
          <p:nvPr/>
        </p:nvSpPr>
        <p:spPr>
          <a:xfrm>
            <a:off x="6410325" y="1149459"/>
            <a:ext cx="2390773" cy="501675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chart shows that the majority of employees (40%) have a monthly rate of between 70 and 80.</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next largest group of employees (25%) have a monthly rate of between 80 and 90.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 smaller group of employees (15%) have a monthly rate of between 60 and 70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smallest group of employees (5%) have a monthly rate of less than 60.</a:t>
            </a:r>
          </a:p>
        </p:txBody>
      </p:sp>
      <p:pic>
        <p:nvPicPr>
          <p:cNvPr id="6" name="Picture 5">
            <a:extLst>
              <a:ext uri="{FF2B5EF4-FFF2-40B4-BE49-F238E27FC236}">
                <a16:creationId xmlns:a16="http://schemas.microsoft.com/office/drawing/2014/main" id="{3559C187-08FD-6280-2D92-DC89519B73C9}"/>
              </a:ext>
            </a:extLst>
          </p:cNvPr>
          <p:cNvPicPr>
            <a:picLocks noChangeAspect="1"/>
          </p:cNvPicPr>
          <p:nvPr/>
        </p:nvPicPr>
        <p:blipFill>
          <a:blip r:embed="rId3"/>
          <a:stretch>
            <a:fillRect/>
          </a:stretch>
        </p:blipFill>
        <p:spPr>
          <a:xfrm>
            <a:off x="0" y="967584"/>
            <a:ext cx="6410325" cy="5566566"/>
          </a:xfrm>
          <a:prstGeom prst="rect">
            <a:avLst/>
          </a:prstGeom>
        </p:spPr>
      </p:pic>
    </p:spTree>
    <p:custDataLst>
      <p:tags r:id="rId1"/>
    </p:custDataLst>
    <p:extLst>
      <p:ext uri="{BB962C8B-B14F-4D97-AF65-F5344CB8AC3E}">
        <p14:creationId xmlns:p14="http://schemas.microsoft.com/office/powerpoint/2010/main" val="2985956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CA18-45D0-6770-E215-7C1C7D11C61E}"/>
              </a:ext>
            </a:extLst>
          </p:cNvPr>
          <p:cNvSpPr>
            <a:spLocks noGrp="1"/>
          </p:cNvSpPr>
          <p:nvPr>
            <p:ph type="title"/>
          </p:nvPr>
        </p:nvSpPr>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Suggestions To Enhance Performance </a:t>
            </a:r>
          </a:p>
        </p:txBody>
      </p:sp>
      <p:pic>
        <p:nvPicPr>
          <p:cNvPr id="1028" name="Picture 4" descr="4 Warehouse Management Tips To Save Time and Increase Productivity">
            <a:extLst>
              <a:ext uri="{FF2B5EF4-FFF2-40B4-BE49-F238E27FC236}">
                <a16:creationId xmlns:a16="http://schemas.microsoft.com/office/drawing/2014/main" id="{D1D64ECD-C6CF-69BE-F4B2-6444D5474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976313"/>
            <a:ext cx="4514850" cy="2943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25F471-14C3-6636-50C8-F09CC364E955}"/>
              </a:ext>
            </a:extLst>
          </p:cNvPr>
          <p:cNvSpPr txBox="1"/>
          <p:nvPr/>
        </p:nvSpPr>
        <p:spPr>
          <a:xfrm>
            <a:off x="457200" y="1162355"/>
            <a:ext cx="4714875" cy="3730317"/>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Performance Enhancement Plans:</a:t>
            </a:r>
          </a:p>
          <a:p>
            <a:pPr>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Data analysis for insights.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Targeted training and development.</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Compensation alignment with performance.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Clear career progression plans.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Ongoing feedback and improvement.</a:t>
            </a:r>
            <a:endParaRPr lang="en-IN" sz="2000" dirty="0">
              <a:latin typeface="Times New Roman" panose="02020603050405020304" pitchFamily="18" charset="0"/>
              <a:cs typeface="Times New Roman" panose="02020603050405020304" pitchFamily="18" charset="0"/>
            </a:endParaRPr>
          </a:p>
        </p:txBody>
      </p:sp>
      <p:pic>
        <p:nvPicPr>
          <p:cNvPr id="1030" name="Picture 6" descr="Providing best-in-class cultivating solutions - CultiPro">
            <a:extLst>
              <a:ext uri="{FF2B5EF4-FFF2-40B4-BE49-F238E27FC236}">
                <a16:creationId xmlns:a16="http://schemas.microsoft.com/office/drawing/2014/main" id="{84198826-1736-0D83-915A-62155F983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2583693"/>
            <a:ext cx="2112131" cy="21121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3689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D34720-0C90-86A5-A96A-DDDC60521207}"/>
              </a:ext>
            </a:extLst>
          </p:cNvPr>
          <p:cNvPicPr>
            <a:picLocks noChangeAspect="1"/>
          </p:cNvPicPr>
          <p:nvPr/>
        </p:nvPicPr>
        <p:blipFill>
          <a:blip r:embed="rId3"/>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B6DFF37D-8B4F-6084-24E1-A041D3EA8082}"/>
              </a:ext>
            </a:extLst>
          </p:cNvPr>
          <p:cNvSpPr txBox="1"/>
          <p:nvPr/>
        </p:nvSpPr>
        <p:spPr>
          <a:xfrm>
            <a:off x="6705600" y="3267075"/>
            <a:ext cx="2238375" cy="1569660"/>
          </a:xfrm>
          <a:prstGeom prst="rect">
            <a:avLst/>
          </a:prstGeom>
          <a:noFill/>
          <a:ln>
            <a:noFill/>
          </a:ln>
          <a:effectLst>
            <a:outerShdw blurRad="50800" dist="38100" algn="l" rotWithShape="0">
              <a:prstClr val="black">
                <a:alpha val="40000"/>
              </a:prstClr>
            </a:outerShdw>
          </a:effectLst>
        </p:spPr>
        <p:txBody>
          <a:bodyPr wrap="square" rtlCol="0">
            <a:spAutoFit/>
          </a:bodyPr>
          <a:lstStyle/>
          <a:p>
            <a:r>
              <a:rPr lang="en-US" sz="4800" dirty="0">
                <a:solidFill>
                  <a:schemeClr val="tx2">
                    <a:lumMod val="40000"/>
                    <a:lumOff val="60000"/>
                  </a:schemeClr>
                </a:solidFill>
                <a:latin typeface="Pristina" panose="03060402040406080204" pitchFamily="66" charset="0"/>
              </a:rPr>
              <a:t>THANK YOU</a:t>
            </a:r>
          </a:p>
        </p:txBody>
      </p:sp>
    </p:spTree>
    <p:custDataLst>
      <p:tags r:id="rId1"/>
    </p:custDataLst>
    <p:extLst>
      <p:ext uri="{BB962C8B-B14F-4D97-AF65-F5344CB8AC3E}">
        <p14:creationId xmlns:p14="http://schemas.microsoft.com/office/powerpoint/2010/main" val="270245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BFC508-9A68-BFFC-C1D9-A024CDB31C75}"/>
              </a:ext>
            </a:extLst>
          </p:cNvPr>
          <p:cNvPicPr>
            <a:picLocks noChangeAspect="1"/>
          </p:cNvPicPr>
          <p:nvPr/>
        </p:nvPicPr>
        <p:blipFill>
          <a:blip r:embed="rId3"/>
          <a:stretch>
            <a:fillRect/>
          </a:stretch>
        </p:blipFill>
        <p:spPr>
          <a:xfrm>
            <a:off x="5565959" y="978196"/>
            <a:ext cx="3578041" cy="2450804"/>
          </a:xfrm>
          <a:prstGeom prst="rect">
            <a:avLst/>
          </a:prstGeom>
        </p:spPr>
      </p:pic>
      <p:sp>
        <p:nvSpPr>
          <p:cNvPr id="3" name="Title 1">
            <a:extLst>
              <a:ext uri="{FF2B5EF4-FFF2-40B4-BE49-F238E27FC236}">
                <a16:creationId xmlns:a16="http://schemas.microsoft.com/office/drawing/2014/main" id="{0D3AF973-BE3C-BAE8-5222-D9C5C53F301C}"/>
              </a:ext>
            </a:extLst>
          </p:cNvPr>
          <p:cNvSpPr>
            <a:spLocks noGrp="1"/>
          </p:cNvSpPr>
          <p:nvPr>
            <p:ph type="title"/>
          </p:nvPr>
        </p:nvSpPr>
        <p:spPr>
          <a:xfrm>
            <a:off x="457200" y="534988"/>
            <a:ext cx="8229600" cy="277812"/>
          </a:xfrm>
        </p:spPr>
        <p:txBody>
          <a:bodyPr>
            <a:noAutofit/>
          </a:bodyPr>
          <a:lstStyle/>
          <a:p>
            <a:r>
              <a:rPr lang="en-US" sz="2400" b="1" dirty="0">
                <a:solidFill>
                  <a:schemeClr val="tx1"/>
                </a:solidFill>
                <a:latin typeface="Times New Roman" panose="02020603050405020304" pitchFamily="18" charset="0"/>
                <a:cs typeface="Times New Roman" panose="02020603050405020304" pitchFamily="18" charset="0"/>
              </a:rPr>
              <a:t>Project Recap</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CA30CF9-AF5E-03BE-8285-1004837F91FB}"/>
              </a:ext>
            </a:extLst>
          </p:cNvPr>
          <p:cNvSpPr txBox="1"/>
          <p:nvPr/>
        </p:nvSpPr>
        <p:spPr>
          <a:xfrm>
            <a:off x="244843" y="984842"/>
            <a:ext cx="5321116" cy="5078313"/>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In the context of today's competitive job market, organizations are faced with the pressing challenges of retaining their top talent and improving employee performance. High turnover rates and suboptimal performance can have significant negative impacts on productivity and financial outcomes. To address these challenges, our organization is undertaking an HR analytics project.</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HR department is leading this initiative, aiming to analyze the existing HR data comprehensively. The ultimate objective of this project is to extract valuable insights from the data that can be translated into actionable strategies to improve employee retention and performance. The central focus is on identifying the key factors that contribute to employee turnover and impact performance negatively, with the ultimate goal of developing proactive solutions to address these issues.</a:t>
            </a:r>
          </a:p>
        </p:txBody>
      </p:sp>
    </p:spTree>
    <p:custDataLst>
      <p:tags r:id="rId1"/>
    </p:custDataLst>
    <p:extLst>
      <p:ext uri="{BB962C8B-B14F-4D97-AF65-F5344CB8AC3E}">
        <p14:creationId xmlns:p14="http://schemas.microsoft.com/office/powerpoint/2010/main" val="2288112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14AC3-BC51-3B67-DE41-7F6C27D34685}"/>
              </a:ext>
            </a:extLst>
          </p:cNvPr>
          <p:cNvSpPr>
            <a:spLocks noGrp="1"/>
          </p:cNvSpPr>
          <p:nvPr>
            <p:ph type="title"/>
          </p:nvPr>
        </p:nvSpPr>
        <p:spPr/>
        <p:txBody>
          <a:bodyPr>
            <a:noAutofit/>
          </a:bodyPr>
          <a:lstStyle/>
          <a:p>
            <a:r>
              <a:rPr lang="en-US" sz="2400" b="1" dirty="0">
                <a:solidFill>
                  <a:schemeClr val="tx1"/>
                </a:solidFill>
                <a:latin typeface="Times New Roman" panose="02020603050405020304" pitchFamily="18" charset="0"/>
                <a:cs typeface="Times New Roman" panose="02020603050405020304" pitchFamily="18" charset="0"/>
              </a:rPr>
              <a:t>Objectives</a:t>
            </a:r>
          </a:p>
        </p:txBody>
      </p:sp>
      <p:pic>
        <p:nvPicPr>
          <p:cNvPr id="1026" name="Picture 2" descr="Right Tarhet Stock Photo - Download Image Now - Accuracy, Achievement ...">
            <a:extLst>
              <a:ext uri="{FF2B5EF4-FFF2-40B4-BE49-F238E27FC236}">
                <a16:creationId xmlns:a16="http://schemas.microsoft.com/office/drawing/2014/main" id="{A106690B-8C13-BACC-588E-9A5741C5C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5120"/>
            <a:ext cx="3705225" cy="2776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EE2552-5B7F-9D5A-7722-CD6298F3EB36}"/>
              </a:ext>
            </a:extLst>
          </p:cNvPr>
          <p:cNvSpPr txBox="1"/>
          <p:nvPr/>
        </p:nvSpPr>
        <p:spPr>
          <a:xfrm>
            <a:off x="3228975" y="1480065"/>
            <a:ext cx="5619750" cy="4069319"/>
          </a:xfrm>
          <a:prstGeom prst="rect">
            <a:avLst/>
          </a:prstGeom>
          <a:noFill/>
        </p:spPr>
        <p:txBody>
          <a:bodyPr wrap="square" rtlCol="0">
            <a:spAutoFit/>
          </a:bodyPr>
          <a:lstStyle/>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Analyze historical HR data, including employee demographics, job roles, compensation, performance evaluations, and turnover records.</a:t>
            </a:r>
          </a:p>
          <a:p>
            <a:pPr marR="0" lvl="0">
              <a:lnSpc>
                <a:spcPct val="107000"/>
              </a:lnSpc>
              <a:spcBef>
                <a:spcPts val="0"/>
              </a:spcBef>
              <a:spcAft>
                <a:spcPts val="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Identify patterns, trends, and correlations within the HR data to gain a deep understanding of factors contributing to employee turnover and performance.</a:t>
            </a:r>
          </a:p>
          <a:p>
            <a:pPr marR="0" lvl="0">
              <a:lnSpc>
                <a:spcPct val="107000"/>
              </a:lnSpc>
              <a:spcBef>
                <a:spcPts val="0"/>
              </a:spcBef>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Create a performance enhancement strategy based on data-driven insights, including targeted training and development programs, compensation adjustments, and career progression plans.</a:t>
            </a:r>
          </a:p>
          <a:p>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8143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1"/>
          <p:cNvGrpSpPr>
            <a:grpSpLocks noChangeAspect="1"/>
          </p:cNvGrpSpPr>
          <p:nvPr/>
        </p:nvGrpSpPr>
        <p:grpSpPr>
          <a:xfrm>
            <a:off x="5836594" y="2572402"/>
            <a:ext cx="1042569" cy="1042569"/>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sz="700" dirty="0"/>
            </a:p>
          </p:txBody>
        </p:sp>
      </p:grpSp>
      <p:sp>
        <p:nvSpPr>
          <p:cNvPr id="20" name="Freeform 20"/>
          <p:cNvSpPr/>
          <p:nvPr/>
        </p:nvSpPr>
        <p:spPr>
          <a:xfrm>
            <a:off x="5774155" y="2505889"/>
            <a:ext cx="1061544" cy="1061541"/>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sz="700"/>
          </a:p>
        </p:txBody>
      </p:sp>
      <p:grpSp>
        <p:nvGrpSpPr>
          <p:cNvPr id="40" name="Group 26">
            <a:extLst>
              <a:ext uri="{FF2B5EF4-FFF2-40B4-BE49-F238E27FC236}">
                <a16:creationId xmlns:a16="http://schemas.microsoft.com/office/drawing/2014/main" id="{890B8F27-49FF-7916-012C-ED317CDD27F3}"/>
              </a:ext>
            </a:extLst>
          </p:cNvPr>
          <p:cNvGrpSpPr>
            <a:grpSpLocks noChangeAspect="1"/>
          </p:cNvGrpSpPr>
          <p:nvPr/>
        </p:nvGrpSpPr>
        <p:grpSpPr>
          <a:xfrm>
            <a:off x="5928847" y="5196459"/>
            <a:ext cx="1042569" cy="1042569"/>
            <a:chOff x="0" y="0"/>
            <a:chExt cx="6350000" cy="6350000"/>
          </a:xfrm>
        </p:grpSpPr>
        <p:sp>
          <p:nvSpPr>
            <p:cNvPr id="41" name="Freeform 27">
              <a:extLst>
                <a:ext uri="{FF2B5EF4-FFF2-40B4-BE49-F238E27FC236}">
                  <a16:creationId xmlns:a16="http://schemas.microsoft.com/office/drawing/2014/main" id="{4CC95746-79CA-E49D-6B19-4719ACB8C2A3}"/>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sz="700" dirty="0"/>
            </a:p>
          </p:txBody>
        </p:sp>
      </p:grpSp>
      <p:grpSp>
        <p:nvGrpSpPr>
          <p:cNvPr id="2" name="Group 2"/>
          <p:cNvGrpSpPr/>
          <p:nvPr/>
        </p:nvGrpSpPr>
        <p:grpSpPr>
          <a:xfrm>
            <a:off x="253362" y="1060327"/>
            <a:ext cx="4969922" cy="4737347"/>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1055373" y="2267737"/>
            <a:ext cx="3375408" cy="2399513"/>
          </a:xfrm>
          <a:prstGeom prst="rect">
            <a:avLst/>
          </a:prstGeom>
          <a:solidFill>
            <a:srgbClr val="FFFFFF"/>
          </a:solidFill>
        </p:spPr>
        <p:txBody>
          <a:bodyPr/>
          <a:lstStyle/>
          <a:p>
            <a:endParaRPr lang="en-US" sz="700"/>
          </a:p>
        </p:txBody>
      </p:sp>
      <p:grpSp>
        <p:nvGrpSpPr>
          <p:cNvPr id="16" name="Group 16"/>
          <p:cNvGrpSpPr>
            <a:grpSpLocks noChangeAspect="1"/>
          </p:cNvGrpSpPr>
          <p:nvPr/>
        </p:nvGrpSpPr>
        <p:grpSpPr>
          <a:xfrm>
            <a:off x="5836594" y="1320986"/>
            <a:ext cx="1042569" cy="104256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sz="700"/>
            </a:p>
          </p:txBody>
        </p:sp>
      </p:grpSp>
      <p:sp>
        <p:nvSpPr>
          <p:cNvPr id="25" name="Freeform 25"/>
          <p:cNvSpPr/>
          <p:nvPr/>
        </p:nvSpPr>
        <p:spPr>
          <a:xfrm>
            <a:off x="5758094" y="1236012"/>
            <a:ext cx="1061544" cy="1061541"/>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sz="700"/>
          </a:p>
        </p:txBody>
      </p:sp>
      <p:grpSp>
        <p:nvGrpSpPr>
          <p:cNvPr id="26" name="Group 26"/>
          <p:cNvGrpSpPr>
            <a:grpSpLocks noChangeAspect="1"/>
          </p:cNvGrpSpPr>
          <p:nvPr/>
        </p:nvGrpSpPr>
        <p:grpSpPr>
          <a:xfrm>
            <a:off x="5866360" y="3790301"/>
            <a:ext cx="1042569" cy="1042569"/>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sz="700" dirty="0"/>
            </a:p>
          </p:txBody>
        </p:sp>
      </p:grpSp>
      <p:sp>
        <p:nvSpPr>
          <p:cNvPr id="30" name="Freeform 30"/>
          <p:cNvSpPr/>
          <p:nvPr/>
        </p:nvSpPr>
        <p:spPr>
          <a:xfrm>
            <a:off x="5802349" y="3726100"/>
            <a:ext cx="1061544" cy="1061541"/>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sz="700"/>
          </a:p>
        </p:txBody>
      </p:sp>
      <p:sp>
        <p:nvSpPr>
          <p:cNvPr id="31" name="TextBox 31"/>
          <p:cNvSpPr txBox="1"/>
          <p:nvPr/>
        </p:nvSpPr>
        <p:spPr>
          <a:xfrm>
            <a:off x="1295580" y="2708778"/>
            <a:ext cx="2806137" cy="1231106"/>
          </a:xfrm>
          <a:prstGeom prst="rect">
            <a:avLst/>
          </a:prstGeom>
        </p:spPr>
        <p:txBody>
          <a:bodyPr lIns="0" tIns="0" rIns="0" bIns="0" rtlCol="0" anchor="t">
            <a:spAutoFit/>
          </a:bodyPr>
          <a:lstStyle/>
          <a:p>
            <a:pPr algn="ctr">
              <a:lnSpc>
                <a:spcPts val="4800"/>
              </a:lnSpc>
            </a:pPr>
            <a:r>
              <a:rPr lang="en-US" sz="4000" spc="-40" dirty="0">
                <a:latin typeface="Abadi" panose="020F0502020204030204" pitchFamily="34" charset="0"/>
              </a:rPr>
              <a:t>The Analytics team</a:t>
            </a:r>
          </a:p>
        </p:txBody>
      </p:sp>
      <p:sp>
        <p:nvSpPr>
          <p:cNvPr id="33" name="TextBox 32">
            <a:extLst>
              <a:ext uri="{FF2B5EF4-FFF2-40B4-BE49-F238E27FC236}">
                <a16:creationId xmlns:a16="http://schemas.microsoft.com/office/drawing/2014/main" id="{9A1B6830-7E2C-977B-44D8-40834775F431}"/>
              </a:ext>
            </a:extLst>
          </p:cNvPr>
          <p:cNvSpPr txBox="1"/>
          <p:nvPr/>
        </p:nvSpPr>
        <p:spPr>
          <a:xfrm>
            <a:off x="7086600" y="1638300"/>
            <a:ext cx="1804039" cy="200055"/>
          </a:xfrm>
          <a:prstGeom prst="rect">
            <a:avLst/>
          </a:prstGeom>
          <a:noFill/>
        </p:spPr>
        <p:txBody>
          <a:bodyPr wrap="square" rtlCol="0">
            <a:spAutoFit/>
          </a:bodyPr>
          <a:lstStyle/>
          <a:p>
            <a:endParaRPr lang="en-US" sz="7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27DC6C8-592B-286B-D811-B99C72619F8E}"/>
              </a:ext>
            </a:extLst>
          </p:cNvPr>
          <p:cNvSpPr txBox="1"/>
          <p:nvPr/>
        </p:nvSpPr>
        <p:spPr>
          <a:xfrm>
            <a:off x="7003283" y="1498034"/>
            <a:ext cx="1804039" cy="461665"/>
          </a:xfrm>
          <a:prstGeom prst="rect">
            <a:avLst/>
          </a:prstGeom>
          <a:noFill/>
        </p:spPr>
        <p:txBody>
          <a:bodyPr wrap="square" rtlCol="0">
            <a:spAutoFit/>
          </a:bodyPr>
          <a:lstStyle/>
          <a:p>
            <a:r>
              <a:rPr lang="en-US" sz="1200" b="1" dirty="0">
                <a:latin typeface="Times New Roman" panose="02020603050405020304" pitchFamily="18" charset="0"/>
                <a:ea typeface="FZShuTi" panose="02010601030101010101" pitchFamily="2" charset="-122"/>
                <a:cs typeface="Times New Roman" panose="02020603050405020304" pitchFamily="18" charset="0"/>
              </a:rPr>
              <a:t>Jai Kiran Pampana </a:t>
            </a:r>
          </a:p>
          <a:p>
            <a:r>
              <a:rPr lang="en-US" sz="1200" dirty="0">
                <a:latin typeface="Times New Roman" panose="02020603050405020304" pitchFamily="18" charset="0"/>
                <a:cs typeface="Times New Roman" panose="02020603050405020304" pitchFamily="18" charset="0"/>
              </a:rPr>
              <a:t>Team Leader </a:t>
            </a:r>
          </a:p>
        </p:txBody>
      </p:sp>
      <p:sp>
        <p:nvSpPr>
          <p:cNvPr id="35" name="TextBox 34">
            <a:extLst>
              <a:ext uri="{FF2B5EF4-FFF2-40B4-BE49-F238E27FC236}">
                <a16:creationId xmlns:a16="http://schemas.microsoft.com/office/drawing/2014/main" id="{2302BBB2-3D48-D13C-B54C-FEBFD7EDD231}"/>
              </a:ext>
            </a:extLst>
          </p:cNvPr>
          <p:cNvSpPr txBox="1"/>
          <p:nvPr/>
        </p:nvSpPr>
        <p:spPr>
          <a:xfrm>
            <a:off x="7146905" y="2762035"/>
            <a:ext cx="1804039" cy="461665"/>
          </a:xfrm>
          <a:prstGeom prst="rect">
            <a:avLst/>
          </a:prstGeom>
          <a:noFill/>
        </p:spPr>
        <p:txBody>
          <a:bodyPr wrap="square" rtlCol="0">
            <a:spAutoFit/>
          </a:bodyPr>
          <a:lstStyle/>
          <a:p>
            <a:r>
              <a:rPr lang="en-US" sz="1200" b="1" dirty="0">
                <a:latin typeface="Times New Roman" panose="02020603050405020304" pitchFamily="18" charset="0"/>
                <a:ea typeface="FZShuTi" panose="02010601030101010101" pitchFamily="2" charset="-122"/>
                <a:cs typeface="Times New Roman" panose="02020603050405020304" pitchFamily="18" charset="0"/>
              </a:rPr>
              <a:t>Sarath Kumar Adigarla</a:t>
            </a:r>
          </a:p>
          <a:p>
            <a:r>
              <a:rPr lang="en-US" sz="1200" dirty="0">
                <a:latin typeface="Times New Roman" panose="02020603050405020304" pitchFamily="18" charset="0"/>
                <a:cs typeface="Times New Roman" panose="02020603050405020304" pitchFamily="18" charset="0"/>
              </a:rPr>
              <a:t>Data Analyst </a:t>
            </a:r>
          </a:p>
        </p:txBody>
      </p:sp>
      <p:sp>
        <p:nvSpPr>
          <p:cNvPr id="36" name="TextBox 35">
            <a:extLst>
              <a:ext uri="{FF2B5EF4-FFF2-40B4-BE49-F238E27FC236}">
                <a16:creationId xmlns:a16="http://schemas.microsoft.com/office/drawing/2014/main" id="{979C8FF8-9220-D389-E010-CC776171D2D4}"/>
              </a:ext>
            </a:extLst>
          </p:cNvPr>
          <p:cNvSpPr txBox="1"/>
          <p:nvPr/>
        </p:nvSpPr>
        <p:spPr>
          <a:xfrm>
            <a:off x="7186607" y="4026036"/>
            <a:ext cx="1804039" cy="461665"/>
          </a:xfrm>
          <a:prstGeom prst="rect">
            <a:avLst/>
          </a:prstGeom>
          <a:noFill/>
        </p:spPr>
        <p:txBody>
          <a:bodyPr wrap="square" rtlCol="0">
            <a:spAutoFit/>
          </a:bodyPr>
          <a:lstStyle/>
          <a:p>
            <a:r>
              <a:rPr lang="en-US" sz="1200" b="1" dirty="0">
                <a:latin typeface="Times New Roman" panose="02020603050405020304" pitchFamily="18" charset="0"/>
                <a:ea typeface="FZShuTi" panose="02010601030101010101" pitchFamily="2" charset="-122"/>
                <a:cs typeface="Times New Roman" panose="02020603050405020304" pitchFamily="18" charset="0"/>
              </a:rPr>
              <a:t>Mersha Ahammed</a:t>
            </a:r>
          </a:p>
          <a:p>
            <a:r>
              <a:rPr lang="en-US" sz="1200" dirty="0">
                <a:latin typeface="Times New Roman" panose="02020603050405020304" pitchFamily="18" charset="0"/>
                <a:cs typeface="Times New Roman" panose="02020603050405020304" pitchFamily="18" charset="0"/>
              </a:rPr>
              <a:t>Data analyst </a:t>
            </a:r>
          </a:p>
        </p:txBody>
      </p:sp>
      <p:grpSp>
        <p:nvGrpSpPr>
          <p:cNvPr id="37" name="Group 28">
            <a:extLst>
              <a:ext uri="{FF2B5EF4-FFF2-40B4-BE49-F238E27FC236}">
                <a16:creationId xmlns:a16="http://schemas.microsoft.com/office/drawing/2014/main" id="{995D004E-D99E-A52B-BFAD-D5A3396F2273}"/>
              </a:ext>
            </a:extLst>
          </p:cNvPr>
          <p:cNvGrpSpPr>
            <a:grpSpLocks noChangeAspect="1"/>
          </p:cNvGrpSpPr>
          <p:nvPr/>
        </p:nvGrpSpPr>
        <p:grpSpPr>
          <a:xfrm>
            <a:off x="5789610" y="5068662"/>
            <a:ext cx="1087021" cy="1082774"/>
            <a:chOff x="0" y="0"/>
            <a:chExt cx="6502400" cy="6477000"/>
          </a:xfrm>
        </p:grpSpPr>
        <p:sp>
          <p:nvSpPr>
            <p:cNvPr id="38" name="Freeform 29">
              <a:extLst>
                <a:ext uri="{FF2B5EF4-FFF2-40B4-BE49-F238E27FC236}">
                  <a16:creationId xmlns:a16="http://schemas.microsoft.com/office/drawing/2014/main" id="{4251E772-25AC-D792-0CE1-B6C2EA15F467}"/>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sz="700" dirty="0"/>
            </a:p>
          </p:txBody>
        </p:sp>
        <p:sp>
          <p:nvSpPr>
            <p:cNvPr id="39" name="Freeform 30">
              <a:extLst>
                <a:ext uri="{FF2B5EF4-FFF2-40B4-BE49-F238E27FC236}">
                  <a16:creationId xmlns:a16="http://schemas.microsoft.com/office/drawing/2014/main" id="{FCA6C873-9BCD-DDA9-7149-584FB8CE25A6}"/>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sz="700"/>
            </a:p>
          </p:txBody>
        </p:sp>
      </p:grpSp>
      <p:sp>
        <p:nvSpPr>
          <p:cNvPr id="42" name="TextBox 41">
            <a:extLst>
              <a:ext uri="{FF2B5EF4-FFF2-40B4-BE49-F238E27FC236}">
                <a16:creationId xmlns:a16="http://schemas.microsoft.com/office/drawing/2014/main" id="{C611B2D1-4D87-56B5-3197-6D59DB18D6A9}"/>
              </a:ext>
            </a:extLst>
          </p:cNvPr>
          <p:cNvSpPr txBox="1"/>
          <p:nvPr/>
        </p:nvSpPr>
        <p:spPr>
          <a:xfrm>
            <a:off x="7252879" y="5436678"/>
            <a:ext cx="1804039" cy="461665"/>
          </a:xfrm>
          <a:prstGeom prst="rect">
            <a:avLst/>
          </a:prstGeom>
          <a:noFill/>
        </p:spPr>
        <p:txBody>
          <a:bodyPr wrap="square" rtlCol="0">
            <a:spAutoFit/>
          </a:bodyPr>
          <a:lstStyle/>
          <a:p>
            <a:r>
              <a:rPr lang="en-US" sz="1200" b="1" dirty="0">
                <a:latin typeface="Times New Roman" panose="02020603050405020304" pitchFamily="18" charset="0"/>
                <a:ea typeface="FZShuTi" panose="02010601030101010101" pitchFamily="2" charset="-122"/>
                <a:cs typeface="Times New Roman" panose="02020603050405020304" pitchFamily="18" charset="0"/>
              </a:rPr>
              <a:t>Sanket Yadav</a:t>
            </a:r>
          </a:p>
          <a:p>
            <a:r>
              <a:rPr lang="en-US" sz="1200" dirty="0">
                <a:latin typeface="Times New Roman" panose="02020603050405020304" pitchFamily="18" charset="0"/>
                <a:cs typeface="Times New Roman" panose="02020603050405020304" pitchFamily="18" charset="0"/>
              </a:rPr>
              <a:t>Data Analyst </a:t>
            </a:r>
          </a:p>
        </p:txBody>
      </p:sp>
      <p:pic>
        <p:nvPicPr>
          <p:cNvPr id="2050" name="Picture 2" descr="Can Architects and Engineers Work Together? - Michael Aubrey ...">
            <a:extLst>
              <a:ext uri="{FF2B5EF4-FFF2-40B4-BE49-F238E27FC236}">
                <a16:creationId xmlns:a16="http://schemas.microsoft.com/office/drawing/2014/main" id="{E46D6F83-AB78-19A6-A220-01440B270D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2" y="4169063"/>
            <a:ext cx="5159202" cy="26765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an Architects and Engineers Work Together? - Michael Aubrey ...">
            <a:extLst>
              <a:ext uri="{FF2B5EF4-FFF2-40B4-BE49-F238E27FC236}">
                <a16:creationId xmlns:a16="http://schemas.microsoft.com/office/drawing/2014/main" id="{84C1433C-C7BE-9792-EEC9-FF08581148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482" y="4178944"/>
            <a:ext cx="5159202"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8969B4A0-545B-BB08-3FDE-1CC13C4BE941}"/>
              </a:ext>
            </a:extLst>
          </p:cNvPr>
          <p:cNvPicPr>
            <a:picLocks noChangeAspect="1"/>
          </p:cNvPicPr>
          <p:nvPr/>
        </p:nvPicPr>
        <p:blipFill>
          <a:blip r:embed="rId7"/>
          <a:stretch>
            <a:fillRect/>
          </a:stretch>
        </p:blipFill>
        <p:spPr>
          <a:xfrm>
            <a:off x="5815025" y="5084911"/>
            <a:ext cx="1056370" cy="1056370"/>
          </a:xfrm>
          <a:prstGeom prst="rect">
            <a:avLst/>
          </a:prstGeom>
        </p:spPr>
      </p:pic>
      <p:pic>
        <p:nvPicPr>
          <p:cNvPr id="56" name="Picture 55">
            <a:extLst>
              <a:ext uri="{FF2B5EF4-FFF2-40B4-BE49-F238E27FC236}">
                <a16:creationId xmlns:a16="http://schemas.microsoft.com/office/drawing/2014/main" id="{8AC99E04-E85E-18FF-3659-44680CE9488E}"/>
              </a:ext>
            </a:extLst>
          </p:cNvPr>
          <p:cNvPicPr>
            <a:picLocks noChangeAspect="1"/>
          </p:cNvPicPr>
          <p:nvPr/>
        </p:nvPicPr>
        <p:blipFill>
          <a:blip r:embed="rId8"/>
          <a:stretch>
            <a:fillRect/>
          </a:stretch>
        </p:blipFill>
        <p:spPr>
          <a:xfrm>
            <a:off x="5739216" y="1255947"/>
            <a:ext cx="1056369" cy="1056369"/>
          </a:xfrm>
          <a:prstGeom prst="rect">
            <a:avLst/>
          </a:prstGeom>
        </p:spPr>
      </p:pic>
      <p:pic>
        <p:nvPicPr>
          <p:cNvPr id="58" name="Picture 57">
            <a:extLst>
              <a:ext uri="{FF2B5EF4-FFF2-40B4-BE49-F238E27FC236}">
                <a16:creationId xmlns:a16="http://schemas.microsoft.com/office/drawing/2014/main" id="{BB880D01-577B-A49B-B69F-ED52228BE36F}"/>
              </a:ext>
            </a:extLst>
          </p:cNvPr>
          <p:cNvPicPr>
            <a:picLocks noChangeAspect="1"/>
          </p:cNvPicPr>
          <p:nvPr/>
        </p:nvPicPr>
        <p:blipFill>
          <a:blip r:embed="rId9"/>
          <a:stretch>
            <a:fillRect/>
          </a:stretch>
        </p:blipFill>
        <p:spPr>
          <a:xfrm>
            <a:off x="5801820" y="3720905"/>
            <a:ext cx="1056370" cy="1056370"/>
          </a:xfrm>
          <a:prstGeom prst="rect">
            <a:avLst/>
          </a:prstGeom>
        </p:spPr>
      </p:pic>
      <p:pic>
        <p:nvPicPr>
          <p:cNvPr id="60" name="Picture 59">
            <a:extLst>
              <a:ext uri="{FF2B5EF4-FFF2-40B4-BE49-F238E27FC236}">
                <a16:creationId xmlns:a16="http://schemas.microsoft.com/office/drawing/2014/main" id="{E282BB48-98EB-C6FB-2F1A-25F42BF1F758}"/>
              </a:ext>
            </a:extLst>
          </p:cNvPr>
          <p:cNvPicPr>
            <a:picLocks noChangeAspect="1"/>
          </p:cNvPicPr>
          <p:nvPr/>
        </p:nvPicPr>
        <p:blipFill>
          <a:blip r:embed="rId10"/>
          <a:stretch>
            <a:fillRect/>
          </a:stretch>
        </p:blipFill>
        <p:spPr>
          <a:xfrm>
            <a:off x="5776742" y="2514654"/>
            <a:ext cx="1056369" cy="10387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2648" y="1060327"/>
            <a:ext cx="5021267" cy="4737347"/>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59" y="6558810"/>
              <a:ext cx="3005064" cy="279470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951696" y="1371196"/>
            <a:ext cx="927481" cy="890624"/>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sz="700">
                  <a:solidFill>
                    <a:schemeClr val="tx1"/>
                  </a:solidFill>
                  <a:latin typeface="Times New Roman" panose="02020603050405020304" pitchFamily="18" charset="0"/>
                  <a:cs typeface="Times New Roman" panose="02020603050405020304" pitchFamily="18" charset="0"/>
                </a:endParaRPr>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1889369" y="2323060"/>
            <a:ext cx="927481" cy="890624"/>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sz="700">
                  <a:solidFill>
                    <a:schemeClr val="tx1"/>
                  </a:solidFill>
                  <a:latin typeface="Times New Roman" panose="02020603050405020304" pitchFamily="18" charset="0"/>
                  <a:cs typeface="Times New Roman" panose="02020603050405020304" pitchFamily="18" charset="0"/>
                </a:endParaRPr>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2826032" y="3162511"/>
            <a:ext cx="927481" cy="890624"/>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sz="700" dirty="0">
                  <a:solidFill>
                    <a:schemeClr val="tx1"/>
                  </a:solidFill>
                  <a:latin typeface="Times New Roman" panose="02020603050405020304" pitchFamily="18" charset="0"/>
                  <a:cs typeface="Times New Roman" panose="02020603050405020304" pitchFamily="18" charset="0"/>
                </a:endParaRPr>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3734541" y="4075651"/>
            <a:ext cx="927481" cy="890624"/>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sz="700">
                  <a:solidFill>
                    <a:schemeClr val="tx1"/>
                  </a:solidFill>
                  <a:latin typeface="Times New Roman" panose="02020603050405020304" pitchFamily="18" charset="0"/>
                  <a:cs typeface="Times New Roman" panose="02020603050405020304" pitchFamily="18" charset="0"/>
                </a:endParaRPr>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4633934" y="5007697"/>
            <a:ext cx="927481" cy="890624"/>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sz="700">
                  <a:solidFill>
                    <a:schemeClr val="tx1"/>
                  </a:solidFill>
                  <a:latin typeface="Times New Roman" panose="02020603050405020304" pitchFamily="18" charset="0"/>
                  <a:cs typeface="Times New Roman" panose="02020603050405020304" pitchFamily="18" charset="0"/>
                </a:endParaRPr>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97006" y="322177"/>
            <a:ext cx="2740157" cy="545790"/>
          </a:xfrm>
          <a:prstGeom prst="rect">
            <a:avLst/>
          </a:prstGeom>
        </p:spPr>
        <p:txBody>
          <a:bodyPr wrap="square" lIns="0" tIns="0" rIns="0" bIns="0" rtlCol="0" anchor="t">
            <a:spAutoFit/>
          </a:bodyPr>
          <a:lstStyle/>
          <a:p>
            <a:pPr algn="ctr">
              <a:lnSpc>
                <a:spcPts val="4800"/>
              </a:lnSpc>
            </a:pPr>
            <a:r>
              <a:rPr lang="en-US" sz="2800" b="1" spc="-40" dirty="0">
                <a:solidFill>
                  <a:schemeClr val="tx1"/>
                </a:solidFill>
                <a:latin typeface="Times New Roman" panose="02020603050405020304" pitchFamily="18" charset="0"/>
                <a:cs typeface="Times New Roman" panose="02020603050405020304" pitchFamily="18" charset="0"/>
              </a:rPr>
              <a:t>Process</a:t>
            </a:r>
          </a:p>
        </p:txBody>
      </p:sp>
      <p:sp>
        <p:nvSpPr>
          <p:cNvPr id="34" name="TextBox 34"/>
          <p:cNvSpPr txBox="1"/>
          <p:nvPr/>
        </p:nvSpPr>
        <p:spPr>
          <a:xfrm>
            <a:off x="1315472" y="1543430"/>
            <a:ext cx="614744" cy="461665"/>
          </a:xfrm>
          <a:prstGeom prst="rect">
            <a:avLst/>
          </a:prstGeom>
        </p:spPr>
        <p:txBody>
          <a:bodyPr lIns="0" tIns="0" rIns="0" bIns="0" rtlCol="0" anchor="t">
            <a:spAutoFit/>
          </a:bodyPr>
          <a:lstStyle/>
          <a:p>
            <a:pPr>
              <a:lnSpc>
                <a:spcPts val="3596"/>
              </a:lnSpc>
            </a:pPr>
            <a:r>
              <a:rPr lang="en-US" sz="3596" spc="-320" dirty="0">
                <a:solidFill>
                  <a:schemeClr val="tx1"/>
                </a:solidFill>
                <a:latin typeface="Times New Roman" panose="02020603050405020304" pitchFamily="18" charset="0"/>
                <a:cs typeface="Times New Roman" panose="02020603050405020304" pitchFamily="18" charset="0"/>
              </a:rPr>
              <a:t>1</a:t>
            </a:r>
          </a:p>
        </p:txBody>
      </p:sp>
      <p:sp>
        <p:nvSpPr>
          <p:cNvPr id="35" name="TextBox 35"/>
          <p:cNvSpPr txBox="1"/>
          <p:nvPr/>
        </p:nvSpPr>
        <p:spPr>
          <a:xfrm>
            <a:off x="2267323" y="2529155"/>
            <a:ext cx="614744" cy="461665"/>
          </a:xfrm>
          <a:prstGeom prst="rect">
            <a:avLst/>
          </a:prstGeom>
        </p:spPr>
        <p:txBody>
          <a:bodyPr lIns="0" tIns="0" rIns="0" bIns="0" rtlCol="0" anchor="t">
            <a:spAutoFit/>
          </a:bodyPr>
          <a:lstStyle/>
          <a:p>
            <a:pPr>
              <a:lnSpc>
                <a:spcPts val="3596"/>
              </a:lnSpc>
            </a:pPr>
            <a:r>
              <a:rPr lang="en-US" sz="3596" spc="-320" dirty="0">
                <a:solidFill>
                  <a:schemeClr val="tx1"/>
                </a:solidFill>
                <a:latin typeface="Times New Roman" panose="02020603050405020304" pitchFamily="18" charset="0"/>
                <a:cs typeface="Times New Roman" panose="02020603050405020304" pitchFamily="18" charset="0"/>
              </a:rPr>
              <a:t>2</a:t>
            </a:r>
          </a:p>
        </p:txBody>
      </p:sp>
      <p:sp>
        <p:nvSpPr>
          <p:cNvPr id="36" name="TextBox 36"/>
          <p:cNvSpPr txBox="1"/>
          <p:nvPr/>
        </p:nvSpPr>
        <p:spPr>
          <a:xfrm>
            <a:off x="5003620" y="5227149"/>
            <a:ext cx="614744" cy="461665"/>
          </a:xfrm>
          <a:prstGeom prst="rect">
            <a:avLst/>
          </a:prstGeom>
        </p:spPr>
        <p:txBody>
          <a:bodyPr lIns="0" tIns="0" rIns="0" bIns="0" rtlCol="0" anchor="t">
            <a:spAutoFit/>
          </a:bodyPr>
          <a:lstStyle/>
          <a:p>
            <a:pPr>
              <a:lnSpc>
                <a:spcPts val="3596"/>
              </a:lnSpc>
            </a:pPr>
            <a:r>
              <a:rPr lang="en-US" sz="3596" spc="-320" dirty="0">
                <a:solidFill>
                  <a:schemeClr val="tx1"/>
                </a:solidFill>
                <a:latin typeface="Times New Roman" panose="02020603050405020304" pitchFamily="18" charset="0"/>
                <a:cs typeface="Times New Roman" panose="02020603050405020304" pitchFamily="18" charset="0"/>
              </a:rPr>
              <a:t>5</a:t>
            </a:r>
          </a:p>
        </p:txBody>
      </p:sp>
      <p:sp>
        <p:nvSpPr>
          <p:cNvPr id="37" name="TextBox 37"/>
          <p:cNvSpPr txBox="1"/>
          <p:nvPr/>
        </p:nvSpPr>
        <p:spPr>
          <a:xfrm>
            <a:off x="4046769" y="4256167"/>
            <a:ext cx="614744" cy="461665"/>
          </a:xfrm>
          <a:prstGeom prst="rect">
            <a:avLst/>
          </a:prstGeom>
        </p:spPr>
        <p:txBody>
          <a:bodyPr lIns="0" tIns="0" rIns="0" bIns="0" rtlCol="0" anchor="t">
            <a:spAutoFit/>
          </a:bodyPr>
          <a:lstStyle/>
          <a:p>
            <a:pPr>
              <a:lnSpc>
                <a:spcPts val="3596"/>
              </a:lnSpc>
            </a:pPr>
            <a:r>
              <a:rPr lang="en-US" sz="3596" spc="-320" dirty="0">
                <a:solidFill>
                  <a:schemeClr val="tx1"/>
                </a:solidFill>
                <a:latin typeface="Times New Roman" panose="02020603050405020304" pitchFamily="18" charset="0"/>
                <a:cs typeface="Times New Roman" panose="02020603050405020304" pitchFamily="18" charset="0"/>
              </a:rPr>
              <a:t>4</a:t>
            </a:r>
          </a:p>
        </p:txBody>
      </p:sp>
      <p:sp>
        <p:nvSpPr>
          <p:cNvPr id="38" name="TextBox 38"/>
          <p:cNvSpPr txBox="1"/>
          <p:nvPr/>
        </p:nvSpPr>
        <p:spPr>
          <a:xfrm>
            <a:off x="3207113" y="3372714"/>
            <a:ext cx="614744" cy="461665"/>
          </a:xfrm>
          <a:prstGeom prst="rect">
            <a:avLst/>
          </a:prstGeom>
        </p:spPr>
        <p:txBody>
          <a:bodyPr lIns="0" tIns="0" rIns="0" bIns="0" rtlCol="0" anchor="t">
            <a:spAutoFit/>
          </a:bodyPr>
          <a:lstStyle/>
          <a:p>
            <a:pPr>
              <a:lnSpc>
                <a:spcPts val="3596"/>
              </a:lnSpc>
            </a:pPr>
            <a:r>
              <a:rPr lang="en-US" sz="3596" spc="-320" dirty="0">
                <a:solidFill>
                  <a:schemeClr val="tx1"/>
                </a:solidFill>
                <a:latin typeface="Times New Roman" panose="02020603050405020304" pitchFamily="18" charset="0"/>
                <a:cs typeface="Times New Roman" panose="02020603050405020304" pitchFamily="18" charset="0"/>
              </a:rPr>
              <a:t>3</a:t>
            </a:r>
          </a:p>
        </p:txBody>
      </p:sp>
      <p:sp>
        <p:nvSpPr>
          <p:cNvPr id="40" name="TextBox 39">
            <a:extLst>
              <a:ext uri="{FF2B5EF4-FFF2-40B4-BE49-F238E27FC236}">
                <a16:creationId xmlns:a16="http://schemas.microsoft.com/office/drawing/2014/main" id="{50029DBA-D73F-CBD0-7D6D-6592DD7E56EA}"/>
              </a:ext>
            </a:extLst>
          </p:cNvPr>
          <p:cNvSpPr txBox="1"/>
          <p:nvPr/>
        </p:nvSpPr>
        <p:spPr>
          <a:xfrm>
            <a:off x="1982674" y="1569363"/>
            <a:ext cx="1751867" cy="646331"/>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Data understanding</a:t>
            </a:r>
            <a:r>
              <a:rPr lang="en-US" sz="1800" dirty="0">
                <a:solidFill>
                  <a:schemeClr val="tx1"/>
                </a:solidFill>
                <a:latin typeface="Times New Roman" panose="02020603050405020304" pitchFamily="18" charset="0"/>
                <a:cs typeface="Times New Roman" panose="02020603050405020304" pitchFamily="18" charset="0"/>
              </a:rPr>
              <a:t> </a:t>
            </a:r>
          </a:p>
        </p:txBody>
      </p:sp>
      <p:sp>
        <p:nvSpPr>
          <p:cNvPr id="41" name="TextBox 40">
            <a:extLst>
              <a:ext uri="{FF2B5EF4-FFF2-40B4-BE49-F238E27FC236}">
                <a16:creationId xmlns:a16="http://schemas.microsoft.com/office/drawing/2014/main" id="{82D57BE7-8039-8AD1-053B-9357C29D9540}"/>
              </a:ext>
            </a:extLst>
          </p:cNvPr>
          <p:cNvSpPr txBox="1"/>
          <p:nvPr/>
        </p:nvSpPr>
        <p:spPr>
          <a:xfrm>
            <a:off x="2929328" y="2489047"/>
            <a:ext cx="1751867"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Data</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Cleaning</a:t>
            </a:r>
          </a:p>
        </p:txBody>
      </p:sp>
      <p:sp>
        <p:nvSpPr>
          <p:cNvPr id="43" name="TextBox 42">
            <a:extLst>
              <a:ext uri="{FF2B5EF4-FFF2-40B4-BE49-F238E27FC236}">
                <a16:creationId xmlns:a16="http://schemas.microsoft.com/office/drawing/2014/main" id="{B3296F4D-3C70-FA47-14F7-B4F96DDF2652}"/>
              </a:ext>
            </a:extLst>
          </p:cNvPr>
          <p:cNvSpPr txBox="1"/>
          <p:nvPr/>
        </p:nvSpPr>
        <p:spPr>
          <a:xfrm>
            <a:off x="3850754" y="3289138"/>
            <a:ext cx="1751867"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Data Analysis </a:t>
            </a:r>
          </a:p>
        </p:txBody>
      </p:sp>
      <p:sp>
        <p:nvSpPr>
          <p:cNvPr id="44" name="TextBox 43">
            <a:extLst>
              <a:ext uri="{FF2B5EF4-FFF2-40B4-BE49-F238E27FC236}">
                <a16:creationId xmlns:a16="http://schemas.microsoft.com/office/drawing/2014/main" id="{089843D5-3F44-5ACE-84F9-6AB63293131F}"/>
              </a:ext>
            </a:extLst>
          </p:cNvPr>
          <p:cNvSpPr txBox="1"/>
          <p:nvPr/>
        </p:nvSpPr>
        <p:spPr>
          <a:xfrm>
            <a:off x="5760833" y="5165593"/>
            <a:ext cx="1862397" cy="646331"/>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Data-Driven Insights</a:t>
            </a:r>
          </a:p>
        </p:txBody>
      </p:sp>
      <p:sp>
        <p:nvSpPr>
          <p:cNvPr id="45" name="TextBox 44">
            <a:extLst>
              <a:ext uri="{FF2B5EF4-FFF2-40B4-BE49-F238E27FC236}">
                <a16:creationId xmlns:a16="http://schemas.microsoft.com/office/drawing/2014/main" id="{2200FB25-2640-1A44-72BD-C8978BAB0861}"/>
              </a:ext>
            </a:extLst>
          </p:cNvPr>
          <p:cNvSpPr txBox="1"/>
          <p:nvPr/>
        </p:nvSpPr>
        <p:spPr>
          <a:xfrm>
            <a:off x="4765319" y="4204113"/>
            <a:ext cx="2435515" cy="369332"/>
          </a:xfrm>
          <a:prstGeom prst="rect">
            <a:avLst/>
          </a:prstGeom>
          <a:noFill/>
        </p:spPr>
        <p:txBody>
          <a:bodyPr wrap="square" rtlCol="0">
            <a:spAutoFit/>
          </a:bodyPr>
          <a:lstStyle/>
          <a:p>
            <a:r>
              <a:rPr lang="en-US" sz="1800" b="1" dirty="0">
                <a:solidFill>
                  <a:schemeClr val="tx1"/>
                </a:solidFill>
                <a:latin typeface="Times New Roman" panose="02020603050405020304" pitchFamily="18" charset="0"/>
                <a:cs typeface="Times New Roman" panose="02020603050405020304" pitchFamily="18" charset="0"/>
              </a:rPr>
              <a:t>Data Visualizations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3AF973-BE3C-BAE8-5222-D9C5C53F301C}"/>
              </a:ext>
            </a:extLst>
          </p:cNvPr>
          <p:cNvSpPr>
            <a:spLocks noGrp="1"/>
          </p:cNvSpPr>
          <p:nvPr>
            <p:ph type="title"/>
          </p:nvPr>
        </p:nvSpPr>
        <p:spPr>
          <a:xfrm>
            <a:off x="457200" y="534988"/>
            <a:ext cx="8229600" cy="277812"/>
          </a:xfrm>
        </p:spPr>
        <p:txBody>
          <a:bodyPr>
            <a:normAutofit fontScale="90000"/>
          </a:bodyPr>
          <a:lstStyle/>
          <a:p>
            <a:r>
              <a:rPr lang="en-US" sz="3200" b="1" dirty="0">
                <a:solidFill>
                  <a:schemeClr val="tx1"/>
                </a:solidFill>
                <a:latin typeface="Times New Roman" panose="02020603050405020304" pitchFamily="18" charset="0"/>
                <a:cs typeface="Times New Roman" panose="02020603050405020304" pitchFamily="18" charset="0"/>
              </a:rPr>
              <a:t>Correlation Heat Map</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2EBF360-AB49-12B1-D705-A48CC75BA225}"/>
              </a:ext>
            </a:extLst>
          </p:cNvPr>
          <p:cNvSpPr txBox="1"/>
          <p:nvPr/>
        </p:nvSpPr>
        <p:spPr>
          <a:xfrm>
            <a:off x="5765813" y="942975"/>
            <a:ext cx="3378187" cy="535531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The correlation heatmap analysis provides organizations with a data-driven foundation for HR decision-making. By understanding the relationships between employee attributes, organizations can develop strategies to retain talent, improve job satisfaction, and enhance overall performance. This valuable insight underscores the importance of data-driven HR practices in creating a positive and productive work environment. As we move forward, these findings will serve as a cornerstone for informed HR strategies and actions to drive organizational success.</a:t>
            </a:r>
          </a:p>
        </p:txBody>
      </p:sp>
      <p:pic>
        <p:nvPicPr>
          <p:cNvPr id="3074" name="Picture 2">
            <a:extLst>
              <a:ext uri="{FF2B5EF4-FFF2-40B4-BE49-F238E27FC236}">
                <a16:creationId xmlns:a16="http://schemas.microsoft.com/office/drawing/2014/main" id="{893A0F19-BF90-C3C0-8326-3F1C4B240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2975"/>
            <a:ext cx="5765813" cy="59150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745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19C1-B736-49F0-FA13-E9C477070C33}"/>
              </a:ext>
            </a:extLst>
          </p:cNvPr>
          <p:cNvSpPr>
            <a:spLocks noGrp="1"/>
          </p:cNvSpPr>
          <p:nvPr>
            <p:ph type="title"/>
          </p:nvPr>
        </p:nvSpPr>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Key Insights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B7742C2-3612-82E4-64AC-C151544F226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80176" y="952065"/>
            <a:ext cx="3163824" cy="2550087"/>
          </a:xfrm>
          <a:prstGeom prst="rect">
            <a:avLst/>
          </a:prstGeom>
        </p:spPr>
      </p:pic>
      <p:sp>
        <p:nvSpPr>
          <p:cNvPr id="6" name="TextBox 5">
            <a:extLst>
              <a:ext uri="{FF2B5EF4-FFF2-40B4-BE49-F238E27FC236}">
                <a16:creationId xmlns:a16="http://schemas.microsoft.com/office/drawing/2014/main" id="{F69223AA-5CCF-1ABD-B548-E277ECAD9030}"/>
              </a:ext>
            </a:extLst>
          </p:cNvPr>
          <p:cNvSpPr txBox="1"/>
          <p:nvPr/>
        </p:nvSpPr>
        <p:spPr>
          <a:xfrm>
            <a:off x="-1" y="952065"/>
            <a:ext cx="5980177"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 Age And Totalworkingyears:strong Positive Correlation (Approx. 0.68) Indicates That As Employees Age, They Accumulate More Work Experience which can be key factor.</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Age And Monthlyincome:strong Positive Correlation (Approx. 0.50) Suggests That Older Employees Tend To Have Higher Monthly Incomes.</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Yearsatcompany And Yearsincurrentrole:significant Positive Correlation (Approx. 0.76) Reveals That Longer-tenured Employees Often Stay In Their Current Roles For Extended Periods.</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34C5A53-CD67-6821-1556-C435C6CBC75A}"/>
              </a:ext>
            </a:extLst>
          </p:cNvPr>
          <p:cNvSpPr txBox="1"/>
          <p:nvPr/>
        </p:nvSpPr>
        <p:spPr>
          <a:xfrm>
            <a:off x="-1" y="4095750"/>
            <a:ext cx="898207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Yearsatcompany And Yearswithcurrmanager: Strong Positive Correlation (Approx. 0.77) Implies That Employee Retention Is Associated With A Stable Relationship With Their Manager.</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Monthlyincome And Totalworkingyears: Positive Correlation (Approx. 0.77) Indicates That Employees With More Work Experience Tend To Have Higher Monthly Incomes.</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Yearsincurrentrole And Yearswithcurrmanager: Notable Positive Correlation (Approx. 0.71) Suggests That Employees Remaining In Their Current Roles Also Maintain A Stable Manager Relationship.</a:t>
            </a:r>
            <a:endParaRPr lang="en-IN" sz="1600" b="1" dirty="0">
              <a:solidFill>
                <a:schemeClr val="tx1"/>
              </a:solidFill>
              <a:latin typeface="Times New Roman" panose="02020603050405020304" pitchFamily="18" charset="0"/>
              <a:cs typeface="Times New Roman" panose="02020603050405020304" pitchFamily="18" charset="0"/>
            </a:endParaRPr>
          </a:p>
          <a:p>
            <a:endParaRPr lang="en-US" sz="1600" dirty="0"/>
          </a:p>
        </p:txBody>
      </p:sp>
    </p:spTree>
    <p:custDataLst>
      <p:tags r:id="rId1"/>
    </p:custDataLst>
    <p:extLst>
      <p:ext uri="{BB962C8B-B14F-4D97-AF65-F5344CB8AC3E}">
        <p14:creationId xmlns:p14="http://schemas.microsoft.com/office/powerpoint/2010/main" val="4193610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B9F-93EA-D7AC-3CA3-7C414616AC97}"/>
              </a:ext>
            </a:extLst>
          </p:cNvPr>
          <p:cNvSpPr>
            <a:spLocks noGrp="1"/>
          </p:cNvSpPr>
          <p:nvPr>
            <p:ph type="title"/>
          </p:nvPr>
        </p:nvSpPr>
        <p:spPr/>
        <p:txBody>
          <a:bodyPr>
            <a:noAutofit/>
          </a:bodyPr>
          <a:lstStyle/>
          <a:p>
            <a:r>
              <a:rPr lang="en-US" sz="2800" b="1" dirty="0">
                <a:solidFill>
                  <a:schemeClr val="tx1"/>
                </a:solidFill>
                <a:latin typeface="Times New Roman" panose="02020603050405020304" pitchFamily="18" charset="0"/>
                <a:cs typeface="Times New Roman" panose="02020603050405020304" pitchFamily="18" charset="0"/>
              </a:rPr>
              <a:t>Departments Distribution </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E05FFF8-ED62-4582-70EC-4142E005E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33463"/>
            <a:ext cx="8181975" cy="52101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694039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5|49.1"/>
</p:tagLst>
</file>

<file path=ppt/tags/tag10.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11.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12.xml><?xml version="1.0" encoding="utf-8"?>
<p:tagLst xmlns:a="http://schemas.openxmlformats.org/drawingml/2006/main" xmlns:r="http://schemas.openxmlformats.org/officeDocument/2006/relationships" xmlns:p="http://schemas.openxmlformats.org/presentationml/2006/main">
  <p:tag name="TIMING" val="|1.4|3.6|13.4|6.9|7.7"/>
</p:tagLst>
</file>

<file path=ppt/tags/tag13.xml><?xml version="1.0" encoding="utf-8"?>
<p:tagLst xmlns:a="http://schemas.openxmlformats.org/drawingml/2006/main" xmlns:r="http://schemas.openxmlformats.org/officeDocument/2006/relationships" xmlns:p="http://schemas.openxmlformats.org/presentationml/2006/main">
  <p:tag name="TIMING" val="|1.4|3.6|13.4|6.9|7.7"/>
</p:tagLst>
</file>

<file path=ppt/tags/tag14.xml><?xml version="1.0" encoding="utf-8"?>
<p:tagLst xmlns:a="http://schemas.openxmlformats.org/drawingml/2006/main" xmlns:r="http://schemas.openxmlformats.org/officeDocument/2006/relationships" xmlns:p="http://schemas.openxmlformats.org/presentationml/2006/main">
  <p:tag name="TIMING" val="|1.4|3.6|13.4|6.9|7.7"/>
</p:tagLst>
</file>

<file path=ppt/tags/tag15.xml><?xml version="1.0" encoding="utf-8"?>
<p:tagLst xmlns:a="http://schemas.openxmlformats.org/drawingml/2006/main" xmlns:r="http://schemas.openxmlformats.org/officeDocument/2006/relationships" xmlns:p="http://schemas.openxmlformats.org/presentationml/2006/main">
  <p:tag name="TIMING" val="|1.4|3.6|13.4|6.9|7.7"/>
</p:tagLst>
</file>

<file path=ppt/tags/tag16.xml><?xml version="1.0" encoding="utf-8"?>
<p:tagLst xmlns:a="http://schemas.openxmlformats.org/drawingml/2006/main" xmlns:r="http://schemas.openxmlformats.org/officeDocument/2006/relationships" xmlns:p="http://schemas.openxmlformats.org/presentationml/2006/main">
  <p:tag name="TIMING" val="|1.4|3.6|13.4|6.9|7.7"/>
</p:tagLst>
</file>

<file path=ppt/tags/tag17.xml><?xml version="1.0" encoding="utf-8"?>
<p:tagLst xmlns:a="http://schemas.openxmlformats.org/drawingml/2006/main" xmlns:r="http://schemas.openxmlformats.org/officeDocument/2006/relationships" xmlns:p="http://schemas.openxmlformats.org/presentationml/2006/main">
  <p:tag name="TIMING" val="|1.4|3.6|13.4|6.9|7.7"/>
</p:tagLst>
</file>

<file path=ppt/tags/tag18.xml><?xml version="1.0" encoding="utf-8"?>
<p:tagLst xmlns:a="http://schemas.openxmlformats.org/drawingml/2006/main" xmlns:r="http://schemas.openxmlformats.org/officeDocument/2006/relationships" xmlns:p="http://schemas.openxmlformats.org/presentationml/2006/main">
  <p:tag name="TIMING" val="|1.4|3.6|13.4|6.9|7.7"/>
</p:tagLst>
</file>

<file path=ppt/tags/tag19.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2.xml><?xml version="1.0" encoding="utf-8"?>
<p:tagLst xmlns:a="http://schemas.openxmlformats.org/drawingml/2006/main" xmlns:r="http://schemas.openxmlformats.org/officeDocument/2006/relationships" xmlns:p="http://schemas.openxmlformats.org/presentationml/2006/main">
  <p:tag name="TIMING" val="|1.4|3.6|13.4|6.9|7.7"/>
</p:tagLst>
</file>

<file path=ppt/tags/tag20.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4.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5.xml><?xml version="1.0" encoding="utf-8"?>
<p:tagLst xmlns:a="http://schemas.openxmlformats.org/drawingml/2006/main" xmlns:r="http://schemas.openxmlformats.org/officeDocument/2006/relationships" xmlns:p="http://schemas.openxmlformats.org/presentationml/2006/main">
  <p:tag name="TIMING" val="|1.7|13|15.4|15.2|16.5|14|13.5"/>
</p:tagLst>
</file>

<file path=ppt/tags/tag6.xml><?xml version="1.0" encoding="utf-8"?>
<p:tagLst xmlns:a="http://schemas.openxmlformats.org/drawingml/2006/main" xmlns:r="http://schemas.openxmlformats.org/officeDocument/2006/relationships" xmlns:p="http://schemas.openxmlformats.org/presentationml/2006/main">
  <p:tag name="TIMING" val="|1.9|4.2|9.1|11.7"/>
</p:tagLst>
</file>

<file path=ppt/tags/tag7.xml><?xml version="1.0" encoding="utf-8"?>
<p:tagLst xmlns:a="http://schemas.openxmlformats.org/drawingml/2006/main" xmlns:r="http://schemas.openxmlformats.org/officeDocument/2006/relationships" xmlns:p="http://schemas.openxmlformats.org/presentationml/2006/main">
  <p:tag name="TIMING" val="|1.4|3.6|13.4|6.9|7.7"/>
</p:tagLst>
</file>

<file path=ppt/tags/tag8.xml><?xml version="1.0" encoding="utf-8"?>
<p:tagLst xmlns:a="http://schemas.openxmlformats.org/drawingml/2006/main" xmlns:r="http://schemas.openxmlformats.org/officeDocument/2006/relationships" xmlns:p="http://schemas.openxmlformats.org/presentationml/2006/main">
  <p:tag name="TIMING" val="|1.4|3.6|13.4|6.9|7.7"/>
</p:tagLst>
</file>

<file path=ppt/tags/tag9.xml><?xml version="1.0" encoding="utf-8"?>
<p:tagLst xmlns:a="http://schemas.openxmlformats.org/drawingml/2006/main" xmlns:r="http://schemas.openxmlformats.org/officeDocument/2006/relationships" xmlns:p="http://schemas.openxmlformats.org/presentationml/2006/main">
  <p:tag name="TIMING" val="|1.8|23.8|9.7"/>
</p:tagLst>
</file>

<file path=ppt/theme/theme1.xml><?xml version="1.0" encoding="utf-8"?>
<a:theme xmlns:a="http://schemas.openxmlformats.org/drawingml/2006/main" name="Office Theme">
  <a:themeElements>
    <a:clrScheme name="JPMorgan Chase &amp; Co">
      <a:dk1>
        <a:srgbClr val="000000"/>
      </a:dk1>
      <a:lt1>
        <a:srgbClr val="FFFFFF"/>
      </a:lt1>
      <a:dk2>
        <a:srgbClr val="6D6E6A"/>
      </a:dk2>
      <a:lt2>
        <a:srgbClr val="478FBF"/>
      </a:lt2>
      <a:accent1>
        <a:srgbClr val="0069A3"/>
      </a:accent1>
      <a:accent2>
        <a:srgbClr val="818A37"/>
      </a:accent2>
      <a:accent3>
        <a:srgbClr val="7DBAC4"/>
      </a:accent3>
      <a:accent4>
        <a:srgbClr val="5A5397"/>
      </a:accent4>
      <a:accent5>
        <a:srgbClr val="7E776F"/>
      </a:accent5>
      <a:accent6>
        <a:srgbClr val="AD670D"/>
      </a:accent6>
      <a:hlink>
        <a:srgbClr val="B99D30"/>
      </a:hlink>
      <a:folHlink>
        <a:srgbClr val="007C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680</TotalTime>
  <Words>1293</Words>
  <Application>Microsoft Office PowerPoint</Application>
  <PresentationFormat>On-screen Show (4:3)</PresentationFormat>
  <Paragraphs>144</Paragraphs>
  <Slides>22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vt:lpstr>
      <vt:lpstr>Arial</vt:lpstr>
      <vt:lpstr>Calibri</vt:lpstr>
      <vt:lpstr>Google Sans</vt:lpstr>
      <vt:lpstr>Pristina</vt:lpstr>
      <vt:lpstr>Times New Roman</vt:lpstr>
      <vt:lpstr>Office Theme</vt:lpstr>
      <vt:lpstr>PowerPoint Presentation</vt:lpstr>
      <vt:lpstr>PowerPoint Presentation</vt:lpstr>
      <vt:lpstr>Project Recap</vt:lpstr>
      <vt:lpstr>Objectives</vt:lpstr>
      <vt:lpstr>PowerPoint Presentation</vt:lpstr>
      <vt:lpstr>PowerPoint Presentation</vt:lpstr>
      <vt:lpstr>Correlation Heat Map</vt:lpstr>
      <vt:lpstr>Key Insights</vt:lpstr>
      <vt:lpstr>Departments Distribution </vt:lpstr>
      <vt:lpstr>PowerPoint Presentation</vt:lpstr>
      <vt:lpstr>PowerPoint Presentation</vt:lpstr>
      <vt:lpstr>Key Insights</vt:lpstr>
      <vt:lpstr>Performance Rating</vt:lpstr>
      <vt:lpstr>Employees Age Distribution </vt:lpstr>
      <vt:lpstr>Monthly Income vs Monthly Rate</vt:lpstr>
      <vt:lpstr>KEY INSIGHTS</vt:lpstr>
      <vt:lpstr>Percent Salary Hike</vt:lpstr>
      <vt:lpstr>Monthly Income Distribution </vt:lpstr>
      <vt:lpstr>Monthly Income Distribution </vt:lpstr>
      <vt:lpstr>Monthly Rate Distribution </vt:lpstr>
      <vt:lpstr>Suggestions To Enhance Performance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Andrew X</dc:creator>
  <cp:lastModifiedBy>JAI KIRAN</cp:lastModifiedBy>
  <cp:revision>34</cp:revision>
  <dcterms:created xsi:type="dcterms:W3CDTF">2020-03-26T22:50:15Z</dcterms:created>
  <dcterms:modified xsi:type="dcterms:W3CDTF">2023-10-09T14:46:57Z</dcterms:modified>
</cp:coreProperties>
</file>